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1"/>
  </p:notesMasterIdLst>
  <p:handoutMasterIdLst>
    <p:handoutMasterId r:id="rId22"/>
  </p:handoutMasterIdLst>
  <p:sldIdLst>
    <p:sldId id="256" r:id="rId5"/>
    <p:sldId id="776" r:id="rId6"/>
    <p:sldId id="849" r:id="rId7"/>
    <p:sldId id="785" r:id="rId8"/>
    <p:sldId id="852" r:id="rId9"/>
    <p:sldId id="853" r:id="rId10"/>
    <p:sldId id="854" r:id="rId11"/>
    <p:sldId id="855" r:id="rId12"/>
    <p:sldId id="856" r:id="rId13"/>
    <p:sldId id="858" r:id="rId14"/>
    <p:sldId id="859" r:id="rId15"/>
    <p:sldId id="860" r:id="rId16"/>
    <p:sldId id="861" r:id="rId17"/>
    <p:sldId id="862" r:id="rId18"/>
    <p:sldId id="863" r:id="rId19"/>
    <p:sldId id="784" r:id="rId20"/>
  </p:sldIdLst>
  <p:sldSz cx="9144000" cy="6858000" type="screen4x3"/>
  <p:notesSz cx="9928225" cy="6797675"/>
  <p:custDataLst>
    <p:tags r:id="rId2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57" d="100"/>
          <a:sy n="57" d="100"/>
        </p:scale>
        <p:origin x="90"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24/07/2018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7/24/2018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10</a:t>
            </a:fld>
            <a:endParaRPr lang="en-GB"/>
          </a:p>
        </p:txBody>
      </p:sp>
    </p:spTree>
    <p:extLst>
      <p:ext uri="{BB962C8B-B14F-4D97-AF65-F5344CB8AC3E}">
        <p14:creationId xmlns:p14="http://schemas.microsoft.com/office/powerpoint/2010/main" val="3801189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06C7BF-DCB9-4328-B32B-E903163BFC5A}" type="slidenum">
              <a:rPr lang="en-GB"/>
              <a:pPr fontAlgn="base">
                <a:spcBef>
                  <a:spcPct val="0"/>
                </a:spcBef>
                <a:spcAft>
                  <a:spcPct val="0"/>
                </a:spcAft>
              </a:pPr>
              <a:t>11</a:t>
            </a:fld>
            <a:endParaRPr lang="en-GB"/>
          </a:p>
        </p:txBody>
      </p:sp>
    </p:spTree>
    <p:extLst>
      <p:ext uri="{BB962C8B-B14F-4D97-AF65-F5344CB8AC3E}">
        <p14:creationId xmlns:p14="http://schemas.microsoft.com/office/powerpoint/2010/main" val="402745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12</a:t>
            </a:fld>
            <a:endParaRPr lang="en-GB"/>
          </a:p>
        </p:txBody>
      </p:sp>
    </p:spTree>
    <p:extLst>
      <p:ext uri="{BB962C8B-B14F-4D97-AF65-F5344CB8AC3E}">
        <p14:creationId xmlns:p14="http://schemas.microsoft.com/office/powerpoint/2010/main" val="1003598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13</a:t>
            </a:fld>
            <a:endParaRPr lang="en-GB"/>
          </a:p>
        </p:txBody>
      </p:sp>
    </p:spTree>
    <p:extLst>
      <p:ext uri="{BB962C8B-B14F-4D97-AF65-F5344CB8AC3E}">
        <p14:creationId xmlns:p14="http://schemas.microsoft.com/office/powerpoint/2010/main" val="3453818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14</a:t>
            </a:fld>
            <a:endParaRPr lang="en-GB"/>
          </a:p>
        </p:txBody>
      </p:sp>
    </p:spTree>
    <p:extLst>
      <p:ext uri="{BB962C8B-B14F-4D97-AF65-F5344CB8AC3E}">
        <p14:creationId xmlns:p14="http://schemas.microsoft.com/office/powerpoint/2010/main" val="353913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15</a:t>
            </a:fld>
            <a:endParaRPr lang="en-GB"/>
          </a:p>
        </p:txBody>
      </p:sp>
    </p:spTree>
    <p:extLst>
      <p:ext uri="{BB962C8B-B14F-4D97-AF65-F5344CB8AC3E}">
        <p14:creationId xmlns:p14="http://schemas.microsoft.com/office/powerpoint/2010/main" val="503734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0606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642387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675691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623093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416454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9</a:t>
            </a:fld>
            <a:endParaRPr lang="en-GB"/>
          </a:p>
        </p:txBody>
      </p:sp>
    </p:spTree>
    <p:extLst>
      <p:ext uri="{BB962C8B-B14F-4D97-AF65-F5344CB8AC3E}">
        <p14:creationId xmlns:p14="http://schemas.microsoft.com/office/powerpoint/2010/main" val="2936590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5.xml"/><Relationship Id="rId2"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14.xml"/><Relationship Id="rId5" Type="http://schemas.openxmlformats.org/officeDocument/2006/relationships/slide" Target="../slides/slide8.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7020272" y="620688"/>
            <a:ext cx="864095"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25550" y="620688"/>
            <a:ext cx="14677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P1 – Health and Safety</a:t>
            </a:r>
            <a:endParaRPr lang="en-GB" sz="10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35496" y="44624"/>
            <a:ext cx="7886110"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6376" y="-2406"/>
            <a:ext cx="1145845" cy="911126"/>
          </a:xfrm>
          <a:prstGeom prst="rect">
            <a:avLst/>
          </a:prstGeom>
        </p:spPr>
      </p:pic>
      <p:sp>
        <p:nvSpPr>
          <p:cNvPr id="8" name="Round Same Side Corner Rectangle 7">
            <a:hlinkClick r:id="rId5" action="ppaction://hlinksldjump"/>
          </p:cNvPr>
          <p:cNvSpPr/>
          <p:nvPr userDrawn="1"/>
        </p:nvSpPr>
        <p:spPr>
          <a:xfrm>
            <a:off x="1642340" y="620688"/>
            <a:ext cx="178087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P2 – Maintaining Equipment</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4715781" y="608845"/>
            <a:ext cx="1019021" cy="357190"/>
          </a:xfrm>
          <a:prstGeom prst="round2SameRect">
            <a:avLst/>
          </a:prstGeom>
          <a:gradFill>
            <a:gsLst>
              <a:gs pos="0">
                <a:srgbClr val="C00000"/>
              </a:gs>
              <a:gs pos="50000">
                <a:srgbClr val="DE0000"/>
              </a:gs>
              <a:gs pos="78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M1 – Hazard Reporting</a:t>
            </a:r>
            <a:endParaRPr lang="en-GB" sz="1000" b="1" dirty="0">
              <a:latin typeface="Arial" panose="020B0604020202020204" pitchFamily="34" charset="0"/>
              <a:cs typeface="Arial" panose="020B0604020202020204" pitchFamily="34" charset="0"/>
            </a:endParaRPr>
          </a:p>
        </p:txBody>
      </p:sp>
      <p:sp>
        <p:nvSpPr>
          <p:cNvPr id="10" name="Round Same Side Corner Rectangle 9">
            <a:hlinkClick r:id="rId7" action="ppaction://hlinksldjump"/>
          </p:cNvPr>
          <p:cNvSpPr/>
          <p:nvPr userDrawn="1"/>
        </p:nvSpPr>
        <p:spPr>
          <a:xfrm>
            <a:off x="5783812" y="620688"/>
            <a:ext cx="1187451" cy="357190"/>
          </a:xfrm>
          <a:prstGeom prst="round2SameRect">
            <a:avLst/>
          </a:prstGeom>
          <a:gradFill>
            <a:gsLst>
              <a:gs pos="0">
                <a:srgbClr val="002060"/>
              </a:gs>
              <a:gs pos="50000">
                <a:schemeClr val="accent1">
                  <a:lumMod val="50000"/>
                </a:schemeClr>
              </a:gs>
              <a:gs pos="70000">
                <a:schemeClr val="tx2">
                  <a:lumMod val="60000"/>
                  <a:lumOff val="40000"/>
                </a:schemeClr>
              </a:gs>
              <a:gs pos="100000">
                <a:schemeClr val="accent1">
                  <a:lumMod val="60000"/>
                  <a:lumOff val="4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D1 – Hazard </a:t>
            </a:r>
            <a:r>
              <a:rPr lang="en-GB" sz="1000" b="1" dirty="0" err="1" smtClean="0">
                <a:latin typeface="Arial" panose="020B0604020202020204" pitchFamily="34" charset="0"/>
                <a:cs typeface="Arial" panose="020B0604020202020204" pitchFamily="34" charset="0"/>
              </a:rPr>
              <a:t>Recmmendations</a:t>
            </a:r>
            <a:endParaRPr lang="en-GB" sz="1000" b="1" dirty="0">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userDrawn="1"/>
        </p:nvSpPr>
        <p:spPr>
          <a:xfrm>
            <a:off x="3472225" y="609846"/>
            <a:ext cx="119454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P3 – Fault Finding</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extLst>
      <p:ext uri="{BB962C8B-B14F-4D97-AF65-F5344CB8AC3E}">
        <p14:creationId xmlns:p14="http://schemas.microsoft.com/office/powerpoint/2010/main" val="19402831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2"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P3.1%20-%20Hazard%20Report%20Form.doc" TargetMode="External"/><Relationship Id="rId7"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106196"/>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Be </a:t>
            </a:r>
            <a:r>
              <a:rPr lang="en-US"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Maintain Office Equipment</a:t>
            </a: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95536" y="404664"/>
            <a:ext cx="8496944" cy="1384995"/>
          </a:xfrm>
          <a:prstGeom prst="rect">
            <a:avLst/>
          </a:prstGeom>
          <a:noFill/>
        </p:spPr>
        <p:txBody>
          <a:bodyPr wrap="square" rtlCol="0">
            <a:spAutoFit/>
          </a:bodyPr>
          <a:lstStyle/>
          <a:p>
            <a:pPr algn="r"/>
            <a:r>
              <a:rPr lang="en-GB" sz="2800" b="1" dirty="0"/>
              <a:t>OCR Level 02 – Cambridge Technical</a:t>
            </a:r>
          </a:p>
          <a:p>
            <a:pPr algn="r"/>
            <a:r>
              <a:rPr lang="en-GB" sz="2600" dirty="0"/>
              <a:t> </a:t>
            </a:r>
            <a:r>
              <a:rPr lang="en-GB" sz="2600" b="1" dirty="0"/>
              <a:t>Unit </a:t>
            </a:r>
            <a:r>
              <a:rPr lang="en-GB" sz="2600" b="1" dirty="0" smtClean="0"/>
              <a:t>04 </a:t>
            </a:r>
            <a:r>
              <a:rPr lang="en-GB" sz="2600" b="1" dirty="0"/>
              <a:t>– </a:t>
            </a:r>
            <a:r>
              <a:rPr lang="en-US" sz="2600" b="1" dirty="0" smtClean="0"/>
              <a:t>Provide Administrative Support</a:t>
            </a:r>
            <a:endParaRPr lang="en-US" sz="2600" dirty="0"/>
          </a:p>
          <a:p>
            <a:pPr algn="r"/>
            <a:r>
              <a:rPr lang="en-GB" sz="2800" b="1" dirty="0" smtClean="0">
                <a:solidFill>
                  <a:schemeClr val="tx1">
                    <a:lumMod val="50000"/>
                    <a:lumOff val="50000"/>
                  </a:schemeClr>
                </a:solidFill>
              </a:rPr>
              <a:t>2016 Specification </a:t>
            </a:r>
            <a:r>
              <a:rPr lang="en-GB" sz="2800" b="1" dirty="0">
                <a:solidFill>
                  <a:schemeClr val="tx1">
                    <a:lumMod val="50000"/>
                    <a:lumOff val="50000"/>
                  </a:schemeClr>
                </a:solidFill>
              </a:rPr>
              <a:t>- M/617/0724</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091" y="309942"/>
            <a:ext cx="1665629" cy="1599701"/>
          </a:xfrm>
          <a:prstGeom prst="rect">
            <a:avLst/>
          </a:prstGeom>
        </p:spPr>
      </p:pic>
      <p:pic>
        <p:nvPicPr>
          <p:cNvPr id="2050" name="Picture 2" descr="Image result for office equipm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9488" y="2113102"/>
            <a:ext cx="5715000" cy="30003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03647" y="1052736"/>
            <a:ext cx="8688833" cy="3527425"/>
          </a:xfrm>
        </p:spPr>
        <p:txBody>
          <a:bodyPr>
            <a:normAutofit/>
          </a:bodyPr>
          <a:lstStyle/>
          <a:p>
            <a:pPr marL="285750" indent="-285750"/>
            <a:r>
              <a:rPr lang="en-GB" sz="1800" dirty="0" smtClean="0"/>
              <a:t>Below is a spider diagram (You can enlarge it if needed) which highlights </a:t>
            </a:r>
            <a:r>
              <a:rPr lang="en-GB" sz="1800" b="1" dirty="0" smtClean="0"/>
              <a:t>some</a:t>
            </a:r>
            <a:r>
              <a:rPr lang="en-GB" sz="1800" dirty="0" smtClean="0"/>
              <a:t> of the safety issues that could be found at work and how it these can be avoided.</a:t>
            </a:r>
            <a:endParaRPr lang="en-US" sz="1800" dirty="0"/>
          </a:p>
        </p:txBody>
      </p:sp>
      <p:pic>
        <p:nvPicPr>
          <p:cNvPr id="2050" name="Picture 2" descr="http://mikesimarta.files.wordpress.com/2009/10/bubblus_health_and_safety_at_work.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9512" y="1772817"/>
            <a:ext cx="8712968" cy="4896544"/>
          </a:xfrm>
          <a:prstGeom prst="rect">
            <a:avLst/>
          </a:prstGeom>
          <a:noFill/>
        </p:spPr>
      </p:pic>
      <p:sp>
        <p:nvSpPr>
          <p:cNvPr id="7" name="Title 1"/>
          <p:cNvSpPr>
            <a:spLocks noGrp="1"/>
          </p:cNvSpPr>
          <p:nvPr>
            <p:ph type="title"/>
          </p:nvPr>
        </p:nvSpPr>
        <p:spPr>
          <a:xfrm>
            <a:off x="35496" y="0"/>
            <a:ext cx="7704856" cy="620688"/>
          </a:xfrm>
        </p:spPr>
        <p:txBody>
          <a:bodyPr>
            <a:noAutofit/>
          </a:bodyPr>
          <a:lstStyle/>
          <a:p>
            <a:r>
              <a:rPr lang="en-GB" sz="3600" dirty="0" smtClean="0"/>
              <a:t>P2.2 – Health &amp; Safety Requirements</a:t>
            </a:r>
            <a:endParaRPr lang="en-GB" sz="3600" b="1" dirty="0" smtClean="0"/>
          </a:p>
        </p:txBody>
      </p:sp>
    </p:spTree>
    <p:extLst>
      <p:ext uri="{BB962C8B-B14F-4D97-AF65-F5344CB8AC3E}">
        <p14:creationId xmlns:p14="http://schemas.microsoft.com/office/powerpoint/2010/main" val="407429343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4294967295"/>
          </p:nvPr>
        </p:nvSpPr>
        <p:spPr>
          <a:xfrm>
            <a:off x="179512" y="1052736"/>
            <a:ext cx="8712968" cy="5716588"/>
          </a:xfrm>
        </p:spPr>
        <p:txBody>
          <a:bodyPr>
            <a:normAutofit/>
          </a:bodyPr>
          <a:lstStyle/>
          <a:p>
            <a:pPr marL="177800" indent="-177800">
              <a:spcAft>
                <a:spcPts val="0"/>
              </a:spcAft>
            </a:pPr>
            <a:r>
              <a:rPr lang="en-GB" sz="1600" b="1" dirty="0" smtClean="0"/>
              <a:t>Legal Measures to Protect - </a:t>
            </a:r>
            <a:r>
              <a:rPr lang="en-GB" sz="1600" dirty="0" smtClean="0"/>
              <a:t>Measures employers should take include:</a:t>
            </a:r>
          </a:p>
          <a:p>
            <a:pPr marL="355600" lvl="1" indent="-173038">
              <a:spcAft>
                <a:spcPts val="0"/>
              </a:spcAft>
            </a:pPr>
            <a:r>
              <a:rPr lang="en-GB" sz="1600" dirty="0" smtClean="0"/>
              <a:t>Understanding the law make sure someone in your organisation has a health and safety brief covering all areas, not just computers.</a:t>
            </a:r>
          </a:p>
          <a:p>
            <a:pPr marL="355600" lvl="1" indent="-173038">
              <a:spcAft>
                <a:spcPts val="0"/>
              </a:spcAft>
            </a:pPr>
            <a:r>
              <a:rPr lang="en-GB" sz="1600" dirty="0" smtClean="0"/>
              <a:t>Being aware of the health risks the government officially recognises some of the risks although there are some grey areas you'll need to make up your own mind about.</a:t>
            </a:r>
          </a:p>
          <a:p>
            <a:pPr marL="355600" lvl="1" indent="-173038">
              <a:spcAft>
                <a:spcPts val="0"/>
              </a:spcAft>
            </a:pPr>
            <a:r>
              <a:rPr lang="en-GB" sz="1600" dirty="0" smtClean="0"/>
              <a:t>Assessing the risks using procedures set out in the law be systematic and get help if you need it.</a:t>
            </a:r>
          </a:p>
          <a:p>
            <a:pPr marL="355600" lvl="1" indent="-173038">
              <a:spcAft>
                <a:spcPts val="0"/>
              </a:spcAft>
            </a:pPr>
            <a:r>
              <a:rPr lang="en-GB" sz="1600" dirty="0" smtClean="0"/>
              <a:t>Get a health and safety audit done by a competent organisation if necessary.</a:t>
            </a:r>
          </a:p>
          <a:p>
            <a:pPr marL="355600" lvl="1" indent="-173038">
              <a:spcAft>
                <a:spcPts val="0"/>
              </a:spcAft>
            </a:pPr>
            <a:r>
              <a:rPr lang="en-GB" sz="1600" dirty="0" smtClean="0"/>
              <a:t>Taking steps to minimise the risks this may only involve taking simple measures.</a:t>
            </a:r>
          </a:p>
          <a:p>
            <a:pPr marL="355600" lvl="1" indent="-173038">
              <a:spcAft>
                <a:spcPts val="0"/>
              </a:spcAft>
            </a:pPr>
            <a:r>
              <a:rPr lang="en-GB" sz="1600" dirty="0" smtClean="0"/>
              <a:t>Training all users to recognise the risks if people aren't aware of the dangers they can't take adequate precautions to protect their health.</a:t>
            </a:r>
          </a:p>
          <a:p>
            <a:pPr marL="355600" lvl="1" indent="-173038">
              <a:spcAft>
                <a:spcPts val="0"/>
              </a:spcAft>
            </a:pPr>
            <a:r>
              <a:rPr lang="en-GB" sz="1600" dirty="0" smtClean="0"/>
              <a:t>Taking users views seriously if users feel there is something wrong there often is.</a:t>
            </a:r>
          </a:p>
          <a:p>
            <a:pPr marL="177800" indent="-177800">
              <a:spcAft>
                <a:spcPts val="0"/>
              </a:spcAft>
            </a:pPr>
            <a:r>
              <a:rPr lang="en-GB" sz="1600" b="1" dirty="0"/>
              <a:t>What problems are there</a:t>
            </a:r>
            <a:r>
              <a:rPr lang="en-GB" sz="1600" b="1" dirty="0" smtClean="0"/>
              <a:t>? - </a:t>
            </a:r>
            <a:r>
              <a:rPr lang="en-GB" sz="1600" dirty="0" smtClean="0"/>
              <a:t>Most </a:t>
            </a:r>
            <a:r>
              <a:rPr lang="en-GB" sz="1600" dirty="0"/>
              <a:t>of the problems are caused by the fact that people are sitting in the same position doing the same task over and over again.</a:t>
            </a:r>
          </a:p>
          <a:p>
            <a:pPr marL="355600" lvl="1" indent="-173038">
              <a:spcAft>
                <a:spcPts val="0"/>
              </a:spcAft>
            </a:pPr>
            <a:r>
              <a:rPr lang="en-GB" sz="1600" dirty="0"/>
              <a:t>Sitting at the wrong height and in the same position for long periods of time is the most common cause of back pain.</a:t>
            </a:r>
          </a:p>
          <a:p>
            <a:pPr marL="355600" lvl="1" indent="-173038">
              <a:spcAft>
                <a:spcPts val="0"/>
              </a:spcAft>
            </a:pPr>
            <a:r>
              <a:rPr lang="en-GB" sz="1600" dirty="0"/>
              <a:t>Using the keyboard and fingers and repeatedly making the same small movement over and over again can cause </a:t>
            </a:r>
            <a:r>
              <a:rPr lang="en-GB" sz="1600" b="1" dirty="0"/>
              <a:t>carpal tunnel syndrome</a:t>
            </a:r>
            <a:r>
              <a:rPr lang="en-GB" sz="1600" dirty="0"/>
              <a:t> and other forms of </a:t>
            </a:r>
            <a:r>
              <a:rPr lang="en-GB" sz="1600" b="1" dirty="0"/>
              <a:t>RSI</a:t>
            </a:r>
            <a:r>
              <a:rPr lang="en-GB" sz="1600" dirty="0"/>
              <a:t> - </a:t>
            </a:r>
            <a:r>
              <a:rPr lang="en-GB" sz="1600" b="1" dirty="0"/>
              <a:t>repetitive strain injury</a:t>
            </a:r>
            <a:r>
              <a:rPr lang="en-GB" sz="1600" dirty="0"/>
              <a:t>.</a:t>
            </a:r>
          </a:p>
          <a:p>
            <a:pPr marL="355600" lvl="1" indent="-173038">
              <a:spcAft>
                <a:spcPts val="0"/>
              </a:spcAft>
            </a:pPr>
            <a:r>
              <a:rPr lang="en-GB" sz="1600" dirty="0"/>
              <a:t>Glare or reflections from windows or lights and a dirty screen are the most common cause of eyestrain and headaches.</a:t>
            </a:r>
          </a:p>
          <a:p>
            <a:pPr marL="177800" indent="-177800">
              <a:spcAft>
                <a:spcPts val="0"/>
              </a:spcAft>
            </a:pPr>
            <a:r>
              <a:rPr lang="en-US" sz="1600" dirty="0" smtClean="0"/>
              <a:t>Manufacturers </a:t>
            </a:r>
            <a:r>
              <a:rPr lang="en-US" sz="1600" dirty="0"/>
              <a:t>are required to ensure that their products comply, such </a:t>
            </a:r>
            <a:r>
              <a:rPr lang="en-US" sz="1600" dirty="0" smtClean="0"/>
              <a:t>as:</a:t>
            </a:r>
          </a:p>
          <a:p>
            <a:pPr marL="355600" lvl="1" indent="-173038">
              <a:spcAft>
                <a:spcPts val="0"/>
              </a:spcAft>
            </a:pPr>
            <a:r>
              <a:rPr lang="en-GB" sz="1600" dirty="0" smtClean="0"/>
              <a:t>Notebook </a:t>
            </a:r>
            <a:r>
              <a:rPr lang="en-GB" sz="1600" dirty="0"/>
              <a:t>PCs are not suitable for entering large amounts of </a:t>
            </a:r>
            <a:r>
              <a:rPr lang="en-GB" sz="1600" dirty="0" smtClean="0"/>
              <a:t>data</a:t>
            </a:r>
          </a:p>
          <a:p>
            <a:pPr marL="355600" lvl="1" indent="-173038">
              <a:spcAft>
                <a:spcPts val="0"/>
              </a:spcAft>
            </a:pPr>
            <a:r>
              <a:rPr lang="en-GB" sz="1600" dirty="0" smtClean="0"/>
              <a:t>Keyboards </a:t>
            </a:r>
            <a:r>
              <a:rPr lang="en-GB" sz="1600" dirty="0"/>
              <a:t>must be separate and </a:t>
            </a:r>
            <a:r>
              <a:rPr lang="en-GB" sz="1600" dirty="0" smtClean="0"/>
              <a:t>moveable</a:t>
            </a:r>
          </a:p>
          <a:p>
            <a:pPr marL="355600" lvl="1" indent="-173038">
              <a:spcAft>
                <a:spcPts val="0"/>
              </a:spcAft>
            </a:pPr>
            <a:r>
              <a:rPr lang="en-GB" sz="1600" dirty="0" smtClean="0"/>
              <a:t>Screens </a:t>
            </a:r>
            <a:r>
              <a:rPr lang="en-GB" sz="1600" dirty="0"/>
              <a:t>must tilt and </a:t>
            </a:r>
            <a:r>
              <a:rPr lang="en-GB" sz="1600" dirty="0" smtClean="0"/>
              <a:t>swivel</a:t>
            </a:r>
            <a:endParaRPr lang="en-GB" sz="1600" i="1" dirty="0" smtClean="0"/>
          </a:p>
        </p:txBody>
      </p:sp>
      <p:sp>
        <p:nvSpPr>
          <p:cNvPr id="6" name="Title 1"/>
          <p:cNvSpPr>
            <a:spLocks noGrp="1"/>
          </p:cNvSpPr>
          <p:nvPr>
            <p:ph type="title"/>
          </p:nvPr>
        </p:nvSpPr>
        <p:spPr>
          <a:xfrm>
            <a:off x="35496" y="0"/>
            <a:ext cx="7704856" cy="620688"/>
          </a:xfrm>
        </p:spPr>
        <p:txBody>
          <a:bodyPr>
            <a:noAutofit/>
          </a:bodyPr>
          <a:lstStyle/>
          <a:p>
            <a:r>
              <a:rPr lang="en-GB" sz="3600" dirty="0" smtClean="0"/>
              <a:t>P2.2 – Health &amp; Safety Requirements</a:t>
            </a:r>
            <a:endParaRPr lang="en-GB" sz="3600" b="1" dirty="0" smtClean="0"/>
          </a:p>
        </p:txBody>
      </p:sp>
    </p:spTree>
    <p:extLst>
      <p:ext uri="{BB962C8B-B14F-4D97-AF65-F5344CB8AC3E}">
        <p14:creationId xmlns:p14="http://schemas.microsoft.com/office/powerpoint/2010/main" val="186486653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9" name="Rectangle 3"/>
          <p:cNvSpPr>
            <a:spLocks noGrp="1" noChangeArrowheads="1"/>
          </p:cNvSpPr>
          <p:nvPr>
            <p:ph idx="4294967295"/>
          </p:nvPr>
        </p:nvSpPr>
        <p:spPr>
          <a:xfrm>
            <a:off x="179263" y="1052909"/>
            <a:ext cx="8713217" cy="5832475"/>
          </a:xfrm>
        </p:spPr>
        <p:txBody>
          <a:bodyPr>
            <a:noAutofit/>
          </a:bodyPr>
          <a:lstStyle/>
          <a:p>
            <a:pPr marL="273050" indent="-273050">
              <a:spcAft>
                <a:spcPts val="0"/>
              </a:spcAft>
            </a:pPr>
            <a:r>
              <a:rPr lang="en-GB" sz="1500" b="1" dirty="0" smtClean="0"/>
              <a:t>The Risks - </a:t>
            </a:r>
            <a:r>
              <a:rPr lang="en-GB" sz="1500" dirty="0" smtClean="0"/>
              <a:t>With the increase in computer use, a number of health and safety concerns related to vision and body aches and pains have arisen. Many problems with computer use are  temporary and can be resolved by adopting simple corrective action. Most problems related to computer use are completely preventable.</a:t>
            </a:r>
          </a:p>
          <a:p>
            <a:pPr marL="273050" indent="-273050">
              <a:spcAft>
                <a:spcPts val="0"/>
              </a:spcAft>
            </a:pPr>
            <a:r>
              <a:rPr lang="en-GB" sz="1500" dirty="0" smtClean="0"/>
              <a:t>However it is important to seek medical attention if you experience any symptoms:</a:t>
            </a:r>
          </a:p>
          <a:p>
            <a:pPr marL="454025" lvl="1">
              <a:spcAft>
                <a:spcPts val="0"/>
              </a:spcAft>
            </a:pPr>
            <a:r>
              <a:rPr lang="en-GB" sz="1500" dirty="0" smtClean="0"/>
              <a:t>RSI - Usually affects hands, wrists, elbows, arms, shoulders and neck</a:t>
            </a:r>
          </a:p>
          <a:p>
            <a:pPr marL="454025" lvl="1">
              <a:spcAft>
                <a:spcPts val="0"/>
              </a:spcAft>
            </a:pPr>
            <a:r>
              <a:rPr lang="en-GB" sz="1500" dirty="0" smtClean="0"/>
              <a:t>Continual or Recurring Discomfort</a:t>
            </a:r>
          </a:p>
          <a:p>
            <a:pPr marL="454025" lvl="1">
              <a:spcAft>
                <a:spcPts val="0"/>
              </a:spcAft>
            </a:pPr>
            <a:r>
              <a:rPr lang="en-GB" sz="1500" dirty="0" smtClean="0"/>
              <a:t>Throbbing and Tingling</a:t>
            </a:r>
          </a:p>
          <a:p>
            <a:pPr marL="454025" lvl="1">
              <a:spcAft>
                <a:spcPts val="0"/>
              </a:spcAft>
            </a:pPr>
            <a:r>
              <a:rPr lang="en-GB" sz="1500" dirty="0"/>
              <a:t>Numbness and Stiffness</a:t>
            </a:r>
            <a:endParaRPr lang="en-GB" sz="1500" dirty="0" smtClean="0"/>
          </a:p>
          <a:p>
            <a:pPr marL="454025" lvl="1">
              <a:spcAft>
                <a:spcPts val="0"/>
              </a:spcAft>
            </a:pPr>
            <a:r>
              <a:rPr lang="en-GB" sz="1500" dirty="0" smtClean="0"/>
              <a:t>Burning Sensation</a:t>
            </a:r>
          </a:p>
          <a:p>
            <a:pPr marL="269875" indent="-255588">
              <a:spcAft>
                <a:spcPts val="0"/>
              </a:spcAft>
            </a:pPr>
            <a:r>
              <a:rPr lang="en-GB" sz="1500" dirty="0" smtClean="0"/>
              <a:t>HSE </a:t>
            </a:r>
            <a:r>
              <a:rPr lang="en-GB" sz="1500" dirty="0"/>
              <a:t>says more than 100,000 workers suffer to some </a:t>
            </a:r>
            <a:r>
              <a:rPr lang="en-GB" sz="1500" dirty="0" smtClean="0"/>
              <a:t>degree</a:t>
            </a:r>
          </a:p>
          <a:p>
            <a:pPr marL="269875" indent="-255588">
              <a:spcAft>
                <a:spcPts val="0"/>
              </a:spcAft>
            </a:pPr>
            <a:r>
              <a:rPr lang="en-GB" sz="1500" b="1" dirty="0" smtClean="0"/>
              <a:t>Repetitive </a:t>
            </a:r>
            <a:r>
              <a:rPr lang="en-GB" sz="1500" b="1" dirty="0"/>
              <a:t>Strain Injury </a:t>
            </a:r>
            <a:r>
              <a:rPr lang="en-GB" sz="1500" b="1" dirty="0" smtClean="0"/>
              <a:t>- </a:t>
            </a:r>
            <a:r>
              <a:rPr lang="en-GB" sz="1500" dirty="0" smtClean="0"/>
              <a:t>If </a:t>
            </a:r>
            <a:r>
              <a:rPr lang="en-GB" sz="1500" dirty="0"/>
              <a:t>you work in an office and use a computer, </a:t>
            </a:r>
            <a:r>
              <a:rPr lang="en-GB" sz="1500" dirty="0" smtClean="0"/>
              <a:t>it is </a:t>
            </a:r>
            <a:r>
              <a:rPr lang="en-GB" sz="1500" dirty="0"/>
              <a:t>now recognised that you can get RSI from </a:t>
            </a:r>
            <a:r>
              <a:rPr lang="en-GB" sz="1500" dirty="0" smtClean="0"/>
              <a:t>over using </a:t>
            </a:r>
            <a:r>
              <a:rPr lang="en-GB" sz="1500" dirty="0"/>
              <a:t>a keyboard.  </a:t>
            </a:r>
            <a:r>
              <a:rPr lang="en-GB" sz="1500" dirty="0" smtClean="0"/>
              <a:t>Repetitive </a:t>
            </a:r>
            <a:r>
              <a:rPr lang="en-GB" sz="1500" dirty="0"/>
              <a:t>Strain Injuries occur from repeated </a:t>
            </a:r>
            <a:r>
              <a:rPr lang="en-GB" sz="1500" dirty="0" smtClean="0"/>
              <a:t>similar physical </a:t>
            </a:r>
            <a:r>
              <a:rPr lang="en-GB" sz="1500" dirty="0"/>
              <a:t>movements doing damage to tendons, nerves, muscles, and </a:t>
            </a:r>
            <a:r>
              <a:rPr lang="en-GB" sz="1500" dirty="0" smtClean="0"/>
              <a:t>soft </a:t>
            </a:r>
            <a:r>
              <a:rPr lang="en-GB" sz="1500" dirty="0"/>
              <a:t>body tissues</a:t>
            </a:r>
          </a:p>
          <a:p>
            <a:pPr marL="273050" indent="-273050">
              <a:spcAft>
                <a:spcPts val="0"/>
              </a:spcAft>
            </a:pPr>
            <a:r>
              <a:rPr lang="en-GB" sz="1500" dirty="0"/>
              <a:t>The rise of computer use and flat, light-touch keyboards that permit high speed typing have resulted in an epidemic of injuries of the hands, arms, and shoulders. Use of pointing devices like mice and trackballs </a:t>
            </a:r>
            <a:r>
              <a:rPr lang="en-GB" sz="1500" dirty="0" smtClean="0"/>
              <a:t>can cause </a:t>
            </a:r>
            <a:r>
              <a:rPr lang="en-GB" sz="1500" dirty="0"/>
              <a:t>as much </a:t>
            </a:r>
            <a:r>
              <a:rPr lang="en-GB" sz="1500" dirty="0" smtClean="0"/>
              <a:t>damage. </a:t>
            </a:r>
            <a:endParaRPr lang="en-GB" sz="1500" dirty="0"/>
          </a:p>
          <a:p>
            <a:pPr marL="273050" indent="-273050">
              <a:spcAft>
                <a:spcPts val="0"/>
              </a:spcAft>
            </a:pPr>
            <a:r>
              <a:rPr lang="en-GB" sz="1500" dirty="0"/>
              <a:t>The thousands of repeated keystrokes and long periods of clutching and dragging with mice slowly accumulates damage to the </a:t>
            </a:r>
            <a:r>
              <a:rPr lang="en-GB" sz="1500" dirty="0" smtClean="0"/>
              <a:t>body. This </a:t>
            </a:r>
            <a:r>
              <a:rPr lang="en-GB" sz="1500" dirty="0"/>
              <a:t>can happen even more quickly as a result of typing technique and body positions that place unnecessary stress on the tendons and nerves in the hand, wrist, arms, and even the shoulders and neck</a:t>
            </a:r>
          </a:p>
          <a:p>
            <a:pPr marL="273050" indent="-273050">
              <a:spcAft>
                <a:spcPts val="0"/>
              </a:spcAft>
            </a:pPr>
            <a:r>
              <a:rPr lang="en-GB" sz="1500" dirty="0"/>
              <a:t>Lack of adequate rest and breaks and using excessive force almost </a:t>
            </a:r>
            <a:r>
              <a:rPr lang="en-GB" sz="1500" dirty="0" smtClean="0"/>
              <a:t>guarantee trouble.</a:t>
            </a:r>
          </a:p>
          <a:p>
            <a:pPr marL="0" indent="0">
              <a:spcAft>
                <a:spcPts val="0"/>
              </a:spcAft>
              <a:buNone/>
            </a:pPr>
            <a:r>
              <a:rPr lang="en-IE" sz="1500" b="1" dirty="0" smtClean="0">
                <a:solidFill>
                  <a:srgbClr val="FF0000"/>
                </a:solidFill>
              </a:rPr>
              <a:t>P2.2 – Task 04 – </a:t>
            </a:r>
            <a:r>
              <a:rPr lang="en-IE" sz="1500" dirty="0" smtClean="0">
                <a:solidFill>
                  <a:srgbClr val="FF0000"/>
                </a:solidFill>
              </a:rPr>
              <a:t>In terms of Manual Handling, RSI and PAT testing, describe the correct office procedures that a school should introduce to train new staff.</a:t>
            </a:r>
            <a:endParaRPr lang="en-GB" sz="1500" dirty="0" smtClean="0">
              <a:solidFill>
                <a:srgbClr val="FF0000"/>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1844824"/>
            <a:ext cx="1728192" cy="1728192"/>
          </a:xfrm>
          <a:prstGeom prst="rect">
            <a:avLst/>
          </a:prstGeom>
          <a:noFill/>
          <a:ln w="9525">
            <a:noFill/>
            <a:miter lim="800000"/>
            <a:headEnd/>
            <a:tailEnd/>
          </a:ln>
        </p:spPr>
      </p:pic>
      <p:sp>
        <p:nvSpPr>
          <p:cNvPr id="7" name="Title 1"/>
          <p:cNvSpPr>
            <a:spLocks noGrp="1"/>
          </p:cNvSpPr>
          <p:nvPr>
            <p:ph type="title"/>
          </p:nvPr>
        </p:nvSpPr>
        <p:spPr>
          <a:xfrm>
            <a:off x="35496" y="0"/>
            <a:ext cx="7704856" cy="620688"/>
          </a:xfrm>
        </p:spPr>
        <p:txBody>
          <a:bodyPr>
            <a:noAutofit/>
          </a:bodyPr>
          <a:lstStyle/>
          <a:p>
            <a:r>
              <a:rPr lang="en-GB" sz="3600" dirty="0" smtClean="0"/>
              <a:t>P2.2 – Health &amp; Safety Requirements</a:t>
            </a:r>
            <a:endParaRPr lang="en-GB" sz="3600" b="1" dirty="0" smtClean="0"/>
          </a:p>
        </p:txBody>
      </p:sp>
    </p:spTree>
    <p:extLst>
      <p:ext uri="{BB962C8B-B14F-4D97-AF65-F5344CB8AC3E}">
        <p14:creationId xmlns:p14="http://schemas.microsoft.com/office/powerpoint/2010/main" val="79403213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9" name="Rectangle 3"/>
          <p:cNvSpPr>
            <a:spLocks noGrp="1" noChangeArrowheads="1"/>
          </p:cNvSpPr>
          <p:nvPr>
            <p:ph idx="4294967295"/>
          </p:nvPr>
        </p:nvSpPr>
        <p:spPr>
          <a:xfrm>
            <a:off x="179263" y="1052909"/>
            <a:ext cx="8713217" cy="5832475"/>
          </a:xfrm>
        </p:spPr>
        <p:txBody>
          <a:bodyPr>
            <a:noAutofit/>
          </a:bodyPr>
          <a:lstStyle/>
          <a:p>
            <a:pPr marL="285750" indent="-285750">
              <a:spcAft>
                <a:spcPts val="0"/>
              </a:spcAft>
              <a:buFont typeface="Arial" panose="020B0604020202020204" pitchFamily="34" charset="0"/>
              <a:buChar char="►"/>
            </a:pPr>
            <a:r>
              <a:rPr lang="en-GB" sz="1900" dirty="0" smtClean="0">
                <a:latin typeface="Arial" panose="020B0604020202020204" pitchFamily="34" charset="0"/>
                <a:cs typeface="Arial" panose="020B0604020202020204" pitchFamily="34" charset="0"/>
              </a:rPr>
              <a:t>With the help of a technician, you need to demonstrate that you can take the correct procedures in order to maintain a piece of office equipment. This can be done as a  presentation or a report but must include evidence that you successfully followed a procedure. This should be photographed or videoed as proof.</a:t>
            </a:r>
          </a:p>
          <a:p>
            <a:pPr marL="285750" indent="-285750">
              <a:spcAft>
                <a:spcPts val="0"/>
              </a:spcAft>
              <a:buFont typeface="Arial" panose="020B0604020202020204" pitchFamily="34" charset="0"/>
              <a:buChar char="►"/>
            </a:pPr>
            <a:r>
              <a:rPr lang="en-IE" sz="1900" dirty="0" smtClean="0">
                <a:latin typeface="Arial" panose="020B0604020202020204" pitchFamily="34" charset="0"/>
                <a:cs typeface="Arial" panose="020B0604020202020204" pitchFamily="34" charset="0"/>
              </a:rPr>
              <a:t>This should include evidence that the device has been PAT tested, powered off, and if lifted, then procedures to prevent back problems have been taken.</a:t>
            </a:r>
          </a:p>
          <a:p>
            <a:pPr marL="285750" indent="-285750">
              <a:spcAft>
                <a:spcPts val="0"/>
              </a:spcAft>
              <a:buFont typeface="Arial" panose="020B0604020202020204" pitchFamily="34" charset="0"/>
              <a:buChar char="►"/>
            </a:pPr>
            <a:r>
              <a:rPr lang="en-IE" sz="1900" dirty="0" smtClean="0">
                <a:latin typeface="Arial" panose="020B0604020202020204" pitchFamily="34" charset="0"/>
                <a:cs typeface="Arial" panose="020B0604020202020204" pitchFamily="34" charset="0"/>
              </a:rPr>
              <a:t>For this I would do the following:</a:t>
            </a:r>
          </a:p>
          <a:p>
            <a:pPr marL="529082" lvl="1" indent="-273050">
              <a:spcAft>
                <a:spcPts val="0"/>
              </a:spcAft>
            </a:pPr>
            <a:r>
              <a:rPr lang="en-IE" sz="1900" dirty="0">
                <a:latin typeface="Arial" panose="020B0604020202020204" pitchFamily="34" charset="0"/>
                <a:cs typeface="Arial" panose="020B0604020202020204" pitchFamily="34" charset="0"/>
              </a:rPr>
              <a:t>Power down a laser printer</a:t>
            </a:r>
          </a:p>
          <a:p>
            <a:pPr marL="529082" lvl="1" indent="-273050">
              <a:spcAft>
                <a:spcPts val="0"/>
              </a:spcAft>
            </a:pPr>
            <a:r>
              <a:rPr lang="en-IE" sz="1900" dirty="0">
                <a:latin typeface="Arial" panose="020B0604020202020204" pitchFamily="34" charset="0"/>
                <a:cs typeface="Arial" panose="020B0604020202020204" pitchFamily="34" charset="0"/>
              </a:rPr>
              <a:t>Unplug it</a:t>
            </a:r>
          </a:p>
          <a:p>
            <a:pPr marL="529082" lvl="1" indent="-273050">
              <a:spcAft>
                <a:spcPts val="0"/>
              </a:spcAft>
            </a:pPr>
            <a:r>
              <a:rPr lang="en-IE" sz="1900" dirty="0">
                <a:latin typeface="Arial" panose="020B0604020202020204" pitchFamily="34" charset="0"/>
                <a:cs typeface="Arial" panose="020B0604020202020204" pitchFamily="34" charset="0"/>
              </a:rPr>
              <a:t>Check it has been PAT tested</a:t>
            </a:r>
          </a:p>
          <a:p>
            <a:pPr marL="529082" lvl="1" indent="-273050">
              <a:spcAft>
                <a:spcPts val="0"/>
              </a:spcAft>
            </a:pPr>
            <a:r>
              <a:rPr lang="en-IE" sz="1900" dirty="0">
                <a:latin typeface="Arial" panose="020B0604020202020204" pitchFamily="34" charset="0"/>
                <a:cs typeface="Arial" panose="020B0604020202020204" pitchFamily="34" charset="0"/>
              </a:rPr>
              <a:t>Lift it forward</a:t>
            </a:r>
          </a:p>
          <a:p>
            <a:pPr marL="529082" lvl="1" indent="-273050">
              <a:spcAft>
                <a:spcPts val="0"/>
              </a:spcAft>
            </a:pPr>
            <a:r>
              <a:rPr lang="en-IE" sz="1900" dirty="0">
                <a:latin typeface="Arial" panose="020B0604020202020204" pitchFamily="34" charset="0"/>
                <a:cs typeface="Arial" panose="020B0604020202020204" pitchFamily="34" charset="0"/>
              </a:rPr>
              <a:t>Open it up and take out the old cartridge</a:t>
            </a:r>
          </a:p>
          <a:p>
            <a:pPr marL="529082" lvl="1" indent="-273050">
              <a:spcAft>
                <a:spcPts val="0"/>
              </a:spcAft>
            </a:pPr>
            <a:r>
              <a:rPr lang="en-IE" sz="1900" dirty="0">
                <a:latin typeface="Arial" panose="020B0604020202020204" pitchFamily="34" charset="0"/>
                <a:cs typeface="Arial" panose="020B0604020202020204" pitchFamily="34" charset="0"/>
              </a:rPr>
              <a:t>Place it in a sealed provided bag (toner dust is toxic)</a:t>
            </a:r>
            <a:endParaRPr lang="en-GB" sz="1900" dirty="0">
              <a:latin typeface="Arial" panose="020B0604020202020204" pitchFamily="34" charset="0"/>
              <a:cs typeface="Arial" panose="020B0604020202020204" pitchFamily="34" charset="0"/>
            </a:endParaRPr>
          </a:p>
          <a:p>
            <a:pPr marL="529082" lvl="1" indent="-273050">
              <a:spcAft>
                <a:spcPts val="0"/>
              </a:spcAft>
            </a:pPr>
            <a:r>
              <a:rPr lang="en-IE" sz="1900" dirty="0">
                <a:latin typeface="Arial" panose="020B0604020202020204" pitchFamily="34" charset="0"/>
                <a:cs typeface="Arial" panose="020B0604020202020204" pitchFamily="34" charset="0"/>
              </a:rPr>
              <a:t>Replace the cartridge with a new one.</a:t>
            </a:r>
          </a:p>
          <a:p>
            <a:pPr marL="529082" lvl="1" indent="-273050">
              <a:spcAft>
                <a:spcPts val="0"/>
              </a:spcAft>
            </a:pPr>
            <a:r>
              <a:rPr lang="en-IE" sz="1900" dirty="0">
                <a:latin typeface="Arial" panose="020B0604020202020204" pitchFamily="34" charset="0"/>
                <a:cs typeface="Arial" panose="020B0604020202020204" pitchFamily="34" charset="0"/>
              </a:rPr>
              <a:t>Reverse the first four steps.</a:t>
            </a:r>
          </a:p>
          <a:p>
            <a:pPr marL="285750" lvl="1" indent="-285750">
              <a:spcAft>
                <a:spcPts val="0"/>
              </a:spcAft>
              <a:buSzPct val="68000"/>
              <a:buFont typeface="Arial" panose="020B0604020202020204" pitchFamily="34" charset="0"/>
              <a:buChar char="►"/>
            </a:pPr>
            <a:r>
              <a:rPr lang="en-IE" sz="1900" dirty="0">
                <a:latin typeface="Arial" panose="020B0604020202020204" pitchFamily="34" charset="0"/>
                <a:cs typeface="Arial" panose="020B0604020202020204" pitchFamily="34" charset="0"/>
              </a:rPr>
              <a:t>Then write this up.</a:t>
            </a:r>
            <a:endParaRPr lang="en-GB" sz="1900" dirty="0">
              <a:latin typeface="Arial" panose="020B0604020202020204" pitchFamily="34" charset="0"/>
              <a:cs typeface="Arial" panose="020B0604020202020204" pitchFamily="34" charset="0"/>
            </a:endParaRPr>
          </a:p>
          <a:p>
            <a:pPr marL="0" indent="0">
              <a:spcAft>
                <a:spcPts val="0"/>
              </a:spcAft>
              <a:buNone/>
            </a:pPr>
            <a:r>
              <a:rPr lang="en-IE" sz="1900" b="1" dirty="0" smtClean="0">
                <a:solidFill>
                  <a:srgbClr val="FF0000"/>
                </a:solidFill>
                <a:latin typeface="Arial" panose="020B0604020202020204" pitchFamily="34" charset="0"/>
                <a:cs typeface="Arial" panose="020B0604020202020204" pitchFamily="34" charset="0"/>
              </a:rPr>
              <a:t>P2.2 – Task 05 – </a:t>
            </a:r>
            <a:r>
              <a:rPr lang="en-IE" sz="1900" dirty="0" smtClean="0">
                <a:solidFill>
                  <a:srgbClr val="FF0000"/>
                </a:solidFill>
                <a:latin typeface="Arial" panose="020B0604020202020204" pitchFamily="34" charset="0"/>
                <a:cs typeface="Arial" panose="020B0604020202020204" pitchFamily="34" charset="0"/>
              </a:rPr>
              <a:t>Demonstrate maintaining a piece of office equipment safely.</a:t>
            </a:r>
            <a:endParaRPr lang="en-GB" sz="1900" dirty="0" smtClean="0">
              <a:solidFill>
                <a:srgbClr val="FF0000"/>
              </a:solidFill>
              <a:latin typeface="Arial" panose="020B0604020202020204" pitchFamily="34" charset="0"/>
              <a:cs typeface="Arial" panose="020B0604020202020204" pitchFamily="34" charset="0"/>
            </a:endParaRPr>
          </a:p>
        </p:txBody>
      </p:sp>
      <p:sp>
        <p:nvSpPr>
          <p:cNvPr id="7" name="Title 1"/>
          <p:cNvSpPr>
            <a:spLocks noGrp="1"/>
          </p:cNvSpPr>
          <p:nvPr>
            <p:ph type="title"/>
          </p:nvPr>
        </p:nvSpPr>
        <p:spPr>
          <a:xfrm>
            <a:off x="35496" y="0"/>
            <a:ext cx="7704856" cy="620688"/>
          </a:xfrm>
        </p:spPr>
        <p:txBody>
          <a:bodyPr>
            <a:noAutofit/>
          </a:bodyPr>
          <a:lstStyle/>
          <a:p>
            <a:r>
              <a:rPr lang="en-GB" sz="3600" dirty="0" smtClean="0"/>
              <a:t>P2.3 – Health &amp; Safety Demonstration</a:t>
            </a:r>
            <a:endParaRPr lang="en-GB" sz="3600" b="1" dirty="0" smtClean="0"/>
          </a:p>
        </p:txBody>
      </p:sp>
      <p:pic>
        <p:nvPicPr>
          <p:cNvPr id="6146" name="Picture 2" descr="Image result for inside a laser prin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3838" y="3140968"/>
            <a:ext cx="2378642"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892601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9" name="Rectangle 3"/>
          <p:cNvSpPr>
            <a:spLocks noGrp="1" noChangeArrowheads="1"/>
          </p:cNvSpPr>
          <p:nvPr>
            <p:ph idx="4294967295"/>
          </p:nvPr>
        </p:nvSpPr>
        <p:spPr>
          <a:xfrm>
            <a:off x="179263" y="1052909"/>
            <a:ext cx="7201049" cy="5832475"/>
          </a:xfrm>
        </p:spPr>
        <p:txBody>
          <a:bodyPr>
            <a:noAutofit/>
          </a:bodyPr>
          <a:lstStyle/>
          <a:p>
            <a:pPr marL="285750" indent="-285750">
              <a:spcAft>
                <a:spcPts val="0"/>
              </a:spcAft>
              <a:buFont typeface="Arial" panose="020B0604020202020204" pitchFamily="34" charset="0"/>
              <a:buChar char="►"/>
            </a:pPr>
            <a:r>
              <a:rPr lang="en-US" sz="1670" dirty="0" smtClean="0">
                <a:latin typeface="Arial" panose="020B0604020202020204" pitchFamily="34" charset="0"/>
                <a:cs typeface="Arial" panose="020B0604020202020204" pitchFamily="34" charset="0"/>
              </a:rPr>
              <a:t>For P3, the teacher needs to simulate </a:t>
            </a:r>
            <a:r>
              <a:rPr lang="en-US" sz="1670" dirty="0">
                <a:latin typeface="Arial" panose="020B0604020202020204" pitchFamily="34" charset="0"/>
                <a:cs typeface="Arial" panose="020B0604020202020204" pitchFamily="34" charset="0"/>
              </a:rPr>
              <a:t>a hazard or issue for </a:t>
            </a:r>
            <a:r>
              <a:rPr lang="en-US" sz="1670" dirty="0" smtClean="0">
                <a:latin typeface="Arial" panose="020B0604020202020204" pitchFamily="34" charset="0"/>
                <a:cs typeface="Arial" panose="020B0604020202020204" pitchFamily="34" charset="0"/>
              </a:rPr>
              <a:t>you </a:t>
            </a:r>
            <a:r>
              <a:rPr lang="en-US" sz="1670" dirty="0">
                <a:latin typeface="Arial" panose="020B0604020202020204" pitchFamily="34" charset="0"/>
                <a:cs typeface="Arial" panose="020B0604020202020204" pitchFamily="34" charset="0"/>
              </a:rPr>
              <a:t>to identify and </a:t>
            </a:r>
            <a:r>
              <a:rPr lang="en-US" sz="1670" dirty="0" smtClean="0">
                <a:latin typeface="Arial" panose="020B0604020202020204" pitchFamily="34" charset="0"/>
                <a:cs typeface="Arial" panose="020B0604020202020204" pitchFamily="34" charset="0"/>
              </a:rPr>
              <a:t>report, </a:t>
            </a:r>
            <a:r>
              <a:rPr lang="en-US" sz="1670" dirty="0">
                <a:latin typeface="Arial" panose="020B0604020202020204" pitchFamily="34" charset="0"/>
                <a:cs typeface="Arial" panose="020B0604020202020204" pitchFamily="34" charset="0"/>
              </a:rPr>
              <a:t>if one is not naturally occurring. Where a hazard is simulated, teachers should ensure that all learners in the same </a:t>
            </a:r>
            <a:r>
              <a:rPr lang="en-US" sz="1670" dirty="0" smtClean="0">
                <a:latin typeface="Arial" panose="020B0604020202020204" pitchFamily="34" charset="0"/>
                <a:cs typeface="Arial" panose="020B0604020202020204" pitchFamily="34" charset="0"/>
              </a:rPr>
              <a:t>class </a:t>
            </a:r>
            <a:r>
              <a:rPr lang="en-US" sz="1670" dirty="0">
                <a:latin typeface="Arial" panose="020B0604020202020204" pitchFamily="34" charset="0"/>
                <a:cs typeface="Arial" panose="020B0604020202020204" pitchFamily="34" charset="0"/>
              </a:rPr>
              <a:t>do not have to identify the same hazard</a:t>
            </a:r>
            <a:r>
              <a:rPr lang="en-US" sz="1670" dirty="0" smtClean="0">
                <a:latin typeface="Arial" panose="020B0604020202020204" pitchFamily="34" charset="0"/>
                <a:cs typeface="Arial" panose="020B0604020202020204" pitchFamily="34" charset="0"/>
              </a:rPr>
              <a:t>.</a:t>
            </a:r>
          </a:p>
          <a:p>
            <a:pPr marL="285750" indent="-285750">
              <a:spcAft>
                <a:spcPts val="0"/>
              </a:spcAft>
              <a:buFont typeface="Arial" panose="020B0604020202020204" pitchFamily="34" charset="0"/>
              <a:buChar char="►"/>
            </a:pPr>
            <a:r>
              <a:rPr lang="en-US" sz="1670" dirty="0" smtClean="0">
                <a:latin typeface="Arial" panose="020B0604020202020204" pitchFamily="34" charset="0"/>
                <a:cs typeface="Arial" panose="020B0604020202020204" pitchFamily="34" charset="0"/>
              </a:rPr>
              <a:t>This can be done on an office where the student needs to look and identify the hazard (or some hazard at least). Then they need to report the hazard. Fill in the </a:t>
            </a:r>
            <a:r>
              <a:rPr lang="en-US" sz="1670" dirty="0" smtClean="0">
                <a:latin typeface="Arial" panose="020B0604020202020204" pitchFamily="34" charset="0"/>
                <a:cs typeface="Arial" panose="020B0604020202020204" pitchFamily="34" charset="0"/>
                <a:hlinkClick r:id="rId3" action="ppaction://hlinkfile"/>
              </a:rPr>
              <a:t>attached form</a:t>
            </a:r>
            <a:r>
              <a:rPr lang="en-US" sz="1670" dirty="0" smtClean="0">
                <a:latin typeface="Arial" panose="020B0604020202020204" pitchFamily="34" charset="0"/>
                <a:cs typeface="Arial" panose="020B0604020202020204" pitchFamily="34" charset="0"/>
              </a:rPr>
              <a:t>, and explain in detail what the hazard is and what the risk level it should be measured at.</a:t>
            </a:r>
            <a:endParaRPr lang="en-US" sz="1670" dirty="0">
              <a:latin typeface="Arial" panose="020B0604020202020204" pitchFamily="34" charset="0"/>
              <a:cs typeface="Arial" panose="020B0604020202020204" pitchFamily="34" charset="0"/>
            </a:endParaRPr>
          </a:p>
          <a:p>
            <a:pPr marL="0" indent="0">
              <a:spcAft>
                <a:spcPts val="0"/>
              </a:spcAft>
              <a:buNone/>
            </a:pPr>
            <a:r>
              <a:rPr lang="en-US" sz="1670" b="1" dirty="0" smtClean="0">
                <a:solidFill>
                  <a:srgbClr val="FF0000"/>
                </a:solidFill>
                <a:latin typeface="Arial" panose="020B0604020202020204" pitchFamily="34" charset="0"/>
                <a:cs typeface="Arial" panose="020B0604020202020204" pitchFamily="34" charset="0"/>
              </a:rPr>
              <a:t>P3.1 – Task 06 - </a:t>
            </a:r>
            <a:r>
              <a:rPr lang="en-US" sz="1670" dirty="0" smtClean="0">
                <a:solidFill>
                  <a:srgbClr val="FF0000"/>
                </a:solidFill>
                <a:latin typeface="Arial" panose="020B0604020202020204" pitchFamily="34" charset="0"/>
                <a:cs typeface="Arial" panose="020B0604020202020204" pitchFamily="34" charset="0"/>
              </a:rPr>
              <a:t>Report </a:t>
            </a:r>
            <a:r>
              <a:rPr lang="en-US" sz="1670" dirty="0">
                <a:solidFill>
                  <a:srgbClr val="FF0000"/>
                </a:solidFill>
                <a:latin typeface="Arial" panose="020B0604020202020204" pitchFamily="34" charset="0"/>
                <a:cs typeface="Arial" panose="020B0604020202020204" pitchFamily="34" charset="0"/>
              </a:rPr>
              <a:t>a hazard or issue relating to a specific piece of office </a:t>
            </a:r>
            <a:r>
              <a:rPr lang="en-US" sz="1670" dirty="0" smtClean="0">
                <a:solidFill>
                  <a:srgbClr val="FF0000"/>
                </a:solidFill>
                <a:latin typeface="Arial" panose="020B0604020202020204" pitchFamily="34" charset="0"/>
                <a:cs typeface="Arial" panose="020B0604020202020204" pitchFamily="34" charset="0"/>
              </a:rPr>
              <a:t>equipment.</a:t>
            </a:r>
          </a:p>
          <a:p>
            <a:pPr marL="285750" indent="-285750">
              <a:spcAft>
                <a:spcPts val="0"/>
              </a:spcAft>
              <a:buFont typeface="Arial" panose="020B0604020202020204" pitchFamily="34" charset="0"/>
              <a:buChar char="►"/>
            </a:pPr>
            <a:r>
              <a:rPr lang="en-US" sz="1670" dirty="0" smtClean="0">
                <a:latin typeface="Arial" panose="020B0604020202020204" pitchFamily="34" charset="0"/>
                <a:cs typeface="Arial" panose="020B0604020202020204" pitchFamily="34" charset="0"/>
              </a:rPr>
              <a:t>Once you have reported the hazard and filled in the form, explain in detail what the hazard is, how it might have happened, what are the risks of such a hazard, preventative measures that could be put in place due to the hazard and alternative technologies that could be used in the future to reduce down the re-</a:t>
            </a:r>
            <a:r>
              <a:rPr lang="en-US" sz="1670" dirty="0" err="1" smtClean="0">
                <a:latin typeface="Arial" panose="020B0604020202020204" pitchFamily="34" charset="0"/>
                <a:cs typeface="Arial" panose="020B0604020202020204" pitchFamily="34" charset="0"/>
              </a:rPr>
              <a:t>occuring</a:t>
            </a:r>
            <a:r>
              <a:rPr lang="en-US" sz="1670" dirty="0" smtClean="0">
                <a:latin typeface="Arial" panose="020B0604020202020204" pitchFamily="34" charset="0"/>
                <a:cs typeface="Arial" panose="020B0604020202020204" pitchFamily="34" charset="0"/>
              </a:rPr>
              <a:t>.</a:t>
            </a:r>
          </a:p>
          <a:p>
            <a:pPr marL="0" indent="0">
              <a:spcAft>
                <a:spcPts val="0"/>
              </a:spcAft>
              <a:buNone/>
            </a:pPr>
            <a:r>
              <a:rPr lang="en-US" sz="1670" b="1" dirty="0" smtClean="0">
                <a:solidFill>
                  <a:srgbClr val="FF0000"/>
                </a:solidFill>
                <a:latin typeface="Arial" panose="020B0604020202020204" pitchFamily="34" charset="0"/>
                <a:cs typeface="Arial" panose="020B0604020202020204" pitchFamily="34" charset="0"/>
              </a:rPr>
              <a:t>M1.1 – Task 07 - </a:t>
            </a:r>
            <a:r>
              <a:rPr lang="en-US" sz="1670" dirty="0" smtClean="0">
                <a:solidFill>
                  <a:srgbClr val="FF0000"/>
                </a:solidFill>
                <a:latin typeface="Arial" panose="020B0604020202020204" pitchFamily="34" charset="0"/>
                <a:cs typeface="Arial" panose="020B0604020202020204" pitchFamily="34" charset="0"/>
              </a:rPr>
              <a:t>Complete </a:t>
            </a:r>
            <a:r>
              <a:rPr lang="en-US" sz="1670" dirty="0">
                <a:solidFill>
                  <a:srgbClr val="FF0000"/>
                </a:solidFill>
                <a:latin typeface="Arial" panose="020B0604020202020204" pitchFamily="34" charset="0"/>
                <a:cs typeface="Arial" panose="020B0604020202020204" pitchFamily="34" charset="0"/>
              </a:rPr>
              <a:t>the process for reporting an office equipment maintenance </a:t>
            </a:r>
            <a:r>
              <a:rPr lang="en-US" sz="1670" dirty="0" smtClean="0">
                <a:solidFill>
                  <a:srgbClr val="FF0000"/>
                </a:solidFill>
                <a:latin typeface="Arial" panose="020B0604020202020204" pitchFamily="34" charset="0"/>
                <a:cs typeface="Arial" panose="020B0604020202020204" pitchFamily="34" charset="0"/>
              </a:rPr>
              <a:t>issue.</a:t>
            </a:r>
          </a:p>
          <a:p>
            <a:pPr marL="285750" indent="-285750">
              <a:spcAft>
                <a:spcPts val="0"/>
              </a:spcAft>
              <a:buFont typeface="Arial" panose="020B0604020202020204" pitchFamily="34" charset="0"/>
              <a:buChar char="►"/>
            </a:pPr>
            <a:r>
              <a:rPr lang="en-US" sz="1670" dirty="0" smtClean="0">
                <a:solidFill>
                  <a:schemeClr val="dk1"/>
                </a:solidFill>
                <a:latin typeface="Arial" panose="020B0604020202020204" pitchFamily="34" charset="0"/>
                <a:cs typeface="Arial" panose="020B0604020202020204" pitchFamily="34" charset="0"/>
              </a:rPr>
              <a:t>For this you need to fill in the form and submit it, once submitted, follow up with a conversation with the person who set the fault on the dangers and solution to the problem. Evidence this discussion either with a witness statement or with video evidence. Explain either in a write up in the report titled “Hazard follow up”.</a:t>
            </a:r>
            <a:endParaRPr lang="en-US" sz="1670" dirty="0">
              <a:solidFill>
                <a:schemeClr val="dk1"/>
              </a:solidFill>
              <a:latin typeface="Arial" panose="020B0604020202020204" pitchFamily="34" charset="0"/>
              <a:cs typeface="Arial" panose="020B0604020202020204" pitchFamily="34" charset="0"/>
            </a:endParaRPr>
          </a:p>
        </p:txBody>
      </p:sp>
      <p:sp>
        <p:nvSpPr>
          <p:cNvPr id="7" name="Title 1"/>
          <p:cNvSpPr>
            <a:spLocks noGrp="1"/>
          </p:cNvSpPr>
          <p:nvPr>
            <p:ph type="title"/>
          </p:nvPr>
        </p:nvSpPr>
        <p:spPr>
          <a:xfrm>
            <a:off x="35496" y="0"/>
            <a:ext cx="7704856" cy="620688"/>
          </a:xfrm>
        </p:spPr>
        <p:txBody>
          <a:bodyPr>
            <a:noAutofit/>
          </a:bodyPr>
          <a:lstStyle/>
          <a:p>
            <a:r>
              <a:rPr lang="en-GB" sz="3600" dirty="0" smtClean="0"/>
              <a:t>P3.1 – Hazard Report</a:t>
            </a:r>
            <a:endParaRPr lang="en-GB" sz="3600" b="1" dirty="0" smtClean="0"/>
          </a:p>
        </p:txBody>
      </p:sp>
      <p:pic>
        <p:nvPicPr>
          <p:cNvPr id="13314" name="Picture 2" descr="Image result for office haz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312" y="1116642"/>
            <a:ext cx="1505744" cy="1133072"/>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Image result for office hazard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380312" y="2313447"/>
            <a:ext cx="1505744" cy="1067363"/>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Image result for office hazard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380312" y="3444544"/>
            <a:ext cx="1505744" cy="1132696"/>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Image result for office hazards"/>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7380312" y="4674094"/>
            <a:ext cx="1505744" cy="1017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224487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9" name="Rectangle 3"/>
          <p:cNvSpPr>
            <a:spLocks noGrp="1" noChangeArrowheads="1"/>
          </p:cNvSpPr>
          <p:nvPr>
            <p:ph idx="4294967295"/>
          </p:nvPr>
        </p:nvSpPr>
        <p:spPr>
          <a:xfrm>
            <a:off x="179263" y="1052909"/>
            <a:ext cx="7057033" cy="5832475"/>
          </a:xfrm>
        </p:spPr>
        <p:txBody>
          <a:bodyPr>
            <a:noAutofit/>
          </a:bodyPr>
          <a:lstStyle/>
          <a:p>
            <a:pPr marL="285750" indent="-285750">
              <a:spcAft>
                <a:spcPts val="0"/>
              </a:spcAft>
              <a:buFont typeface="Arial" panose="020B0604020202020204" pitchFamily="34" charset="0"/>
              <a:buChar char="►"/>
            </a:pPr>
            <a:r>
              <a:rPr lang="en-US" sz="1650" dirty="0" smtClean="0">
                <a:latin typeface="Arial" panose="020B0604020202020204" pitchFamily="34" charset="0"/>
                <a:cs typeface="Arial" panose="020B0604020202020204" pitchFamily="34" charset="0"/>
              </a:rPr>
              <a:t>Business waste is not just paper, there are other forms that could be reduced to benefit a company, including time, equipment redundancies, energy wastage and environment waste.</a:t>
            </a:r>
          </a:p>
          <a:p>
            <a:pPr marL="285750" indent="-285750">
              <a:spcAft>
                <a:spcPts val="0"/>
              </a:spcAft>
              <a:buFont typeface="Arial" panose="020B0604020202020204" pitchFamily="34" charset="0"/>
              <a:buChar char="►"/>
            </a:pPr>
            <a:r>
              <a:rPr lang="en-US" sz="1650" dirty="0" smtClean="0">
                <a:latin typeface="Arial" panose="020B0604020202020204" pitchFamily="34" charset="0"/>
                <a:cs typeface="Arial" panose="020B0604020202020204" pitchFamily="34" charset="0"/>
              </a:rPr>
              <a:t>For D1.1 you need to explain, using your example if you wish, how </a:t>
            </a:r>
            <a:r>
              <a:rPr lang="en-US" sz="1650" dirty="0">
                <a:latin typeface="Arial" panose="020B0604020202020204" pitchFamily="34" charset="0"/>
                <a:cs typeface="Arial" panose="020B0604020202020204" pitchFamily="34" charset="0"/>
              </a:rPr>
              <a:t>to keep business waste to a </a:t>
            </a:r>
            <a:r>
              <a:rPr lang="en-US" sz="1650" dirty="0" smtClean="0">
                <a:latin typeface="Arial" panose="020B0604020202020204" pitchFamily="34" charset="0"/>
                <a:cs typeface="Arial" panose="020B0604020202020204" pitchFamily="34" charset="0"/>
              </a:rPr>
              <a:t>minimum in a business environment like your school. Examples you need to explain include:</a:t>
            </a:r>
            <a:endParaRPr lang="en-US" sz="1650" dirty="0">
              <a:latin typeface="Arial" panose="020B0604020202020204" pitchFamily="34" charset="0"/>
              <a:cs typeface="Arial" panose="020B0604020202020204" pitchFamily="34" charset="0"/>
            </a:endParaRPr>
          </a:p>
          <a:p>
            <a:pPr marL="541782" lvl="1" indent="-285750">
              <a:spcAft>
                <a:spcPts val="0"/>
              </a:spcAft>
              <a:buSzPct val="68000"/>
              <a:buFont typeface="Arial" panose="020B0604020202020204" pitchFamily="34" charset="0"/>
              <a:buChar char="►"/>
            </a:pPr>
            <a:r>
              <a:rPr lang="en-US" sz="1650" dirty="0">
                <a:latin typeface="Arial" panose="020B0604020202020204" pitchFamily="34" charset="0"/>
                <a:cs typeface="Arial" panose="020B0604020202020204" pitchFamily="34" charset="0"/>
              </a:rPr>
              <a:t>switch off office equipment overnight </a:t>
            </a:r>
            <a:r>
              <a:rPr lang="en-US" sz="1650" dirty="0" smtClean="0">
                <a:latin typeface="Arial" panose="020B0604020202020204" pitchFamily="34" charset="0"/>
                <a:cs typeface="Arial" panose="020B0604020202020204" pitchFamily="34" charset="0"/>
              </a:rPr>
              <a:t>– this saves electricity, money but reduces loading time.</a:t>
            </a:r>
            <a:endParaRPr lang="en-US" sz="1650" dirty="0">
              <a:latin typeface="Arial" panose="020B0604020202020204" pitchFamily="34" charset="0"/>
              <a:cs typeface="Arial" panose="020B0604020202020204" pitchFamily="34" charset="0"/>
            </a:endParaRPr>
          </a:p>
          <a:p>
            <a:pPr marL="541782" lvl="1" indent="-285750">
              <a:spcAft>
                <a:spcPts val="0"/>
              </a:spcAft>
              <a:buSzPct val="68000"/>
              <a:buFont typeface="Arial" panose="020B0604020202020204" pitchFamily="34" charset="0"/>
              <a:buChar char="►"/>
            </a:pPr>
            <a:r>
              <a:rPr lang="en-US" sz="1650" dirty="0">
                <a:latin typeface="Arial" panose="020B0604020202020204" pitchFamily="34" charset="0"/>
                <a:cs typeface="Arial" panose="020B0604020202020204" pitchFamily="34" charset="0"/>
              </a:rPr>
              <a:t>use power-save modes where possible </a:t>
            </a:r>
            <a:r>
              <a:rPr lang="en-US" sz="1650" dirty="0" smtClean="0">
                <a:latin typeface="Arial" panose="020B0604020202020204" pitchFamily="34" charset="0"/>
                <a:cs typeface="Arial" panose="020B0604020202020204" pitchFamily="34" charset="0"/>
              </a:rPr>
              <a:t>– placing your computer on stand-by or setting the photocopier to sleep mode.</a:t>
            </a:r>
            <a:endParaRPr lang="en-US" sz="1650" dirty="0">
              <a:latin typeface="Arial" panose="020B0604020202020204" pitchFamily="34" charset="0"/>
              <a:cs typeface="Arial" panose="020B0604020202020204" pitchFamily="34" charset="0"/>
            </a:endParaRPr>
          </a:p>
          <a:p>
            <a:pPr marL="541782" lvl="1" indent="-285750">
              <a:spcAft>
                <a:spcPts val="0"/>
              </a:spcAft>
              <a:buSzPct val="68000"/>
              <a:buFont typeface="Arial" panose="020B0604020202020204" pitchFamily="34" charset="0"/>
              <a:buChar char="►"/>
            </a:pPr>
            <a:r>
              <a:rPr lang="en-US" sz="1650" dirty="0">
                <a:latin typeface="Arial" panose="020B0604020202020204" pitchFamily="34" charset="0"/>
                <a:cs typeface="Arial" panose="020B0604020202020204" pitchFamily="34" charset="0"/>
              </a:rPr>
              <a:t>allocate printing credits to individuals so only essential printing/copying is completed </a:t>
            </a:r>
            <a:r>
              <a:rPr lang="en-US" sz="1650" dirty="0" smtClean="0">
                <a:latin typeface="Arial" panose="020B0604020202020204" pitchFamily="34" charset="0"/>
                <a:cs typeface="Arial" panose="020B0604020202020204" pitchFamily="34" charset="0"/>
              </a:rPr>
              <a:t>– this reduces over copying and waste, especially if the allocation is counted and limited.</a:t>
            </a:r>
            <a:endParaRPr lang="en-US" sz="1650" dirty="0">
              <a:latin typeface="Arial" panose="020B0604020202020204" pitchFamily="34" charset="0"/>
              <a:cs typeface="Arial" panose="020B0604020202020204" pitchFamily="34" charset="0"/>
            </a:endParaRPr>
          </a:p>
          <a:p>
            <a:pPr marL="541782" lvl="1" indent="-285750">
              <a:spcAft>
                <a:spcPts val="0"/>
              </a:spcAft>
              <a:buSzPct val="68000"/>
              <a:buFont typeface="Arial" panose="020B0604020202020204" pitchFamily="34" charset="0"/>
              <a:buChar char="►"/>
            </a:pPr>
            <a:r>
              <a:rPr lang="en-US" sz="1650" dirty="0">
                <a:latin typeface="Arial" panose="020B0604020202020204" pitchFamily="34" charset="0"/>
                <a:cs typeface="Arial" panose="020B0604020202020204" pitchFamily="34" charset="0"/>
              </a:rPr>
              <a:t>easy access to recycling waste bins </a:t>
            </a:r>
            <a:r>
              <a:rPr lang="en-US" sz="1650" dirty="0" smtClean="0">
                <a:latin typeface="Arial" panose="020B0604020202020204" pitchFamily="34" charset="0"/>
                <a:cs typeface="Arial" panose="020B0604020202020204" pitchFamily="34" charset="0"/>
              </a:rPr>
              <a:t> - paper and others.</a:t>
            </a:r>
            <a:endParaRPr lang="en-US" sz="1650" dirty="0">
              <a:latin typeface="Arial" panose="020B0604020202020204" pitchFamily="34" charset="0"/>
              <a:cs typeface="Arial" panose="020B0604020202020204" pitchFamily="34" charset="0"/>
            </a:endParaRPr>
          </a:p>
          <a:p>
            <a:pPr marL="541782" lvl="1" indent="-285750">
              <a:spcAft>
                <a:spcPts val="0"/>
              </a:spcAft>
              <a:buSzPct val="68000"/>
              <a:buFont typeface="Arial" panose="020B0604020202020204" pitchFamily="34" charset="0"/>
              <a:buChar char="►"/>
            </a:pPr>
            <a:r>
              <a:rPr lang="en-US" sz="1650" dirty="0">
                <a:latin typeface="Arial" panose="020B0604020202020204" pitchFamily="34" charset="0"/>
                <a:cs typeface="Arial" panose="020B0604020202020204" pitchFamily="34" charset="0"/>
              </a:rPr>
              <a:t>order the appropriate stock (e.g. to fit storage space, avoid over-ordering, awareness of seasonal items, competitive pricing) </a:t>
            </a:r>
            <a:r>
              <a:rPr lang="en-US" sz="1650" dirty="0" smtClean="0">
                <a:latin typeface="Arial" panose="020B0604020202020204" pitchFamily="34" charset="0"/>
                <a:cs typeface="Arial" panose="020B0604020202020204" pitchFamily="34" charset="0"/>
              </a:rPr>
              <a:t>– this reduces wastage and possibly theft, no-one steals the last one.</a:t>
            </a:r>
            <a:endParaRPr lang="en-US" sz="1650" dirty="0">
              <a:latin typeface="Arial" panose="020B0604020202020204" pitchFamily="34" charset="0"/>
              <a:cs typeface="Arial" panose="020B0604020202020204" pitchFamily="34" charset="0"/>
            </a:endParaRPr>
          </a:p>
          <a:p>
            <a:pPr marL="285750" indent="-285750">
              <a:spcAft>
                <a:spcPts val="0"/>
              </a:spcAft>
              <a:buFont typeface="Arial" panose="020B0604020202020204" pitchFamily="34" charset="0"/>
              <a:buChar char="►"/>
            </a:pPr>
            <a:r>
              <a:rPr lang="en-US" sz="1650" dirty="0" smtClean="0">
                <a:latin typeface="Arial" panose="020B0604020202020204" pitchFamily="34" charset="0"/>
                <a:cs typeface="Arial" panose="020B0604020202020204" pitchFamily="34" charset="0"/>
              </a:rPr>
              <a:t>You may also add in your own examples of waste reduction in an office environment like printing in lower resolution, dimming the monitors, using laptops, printing on both sides, hot-swopping computers.</a:t>
            </a:r>
          </a:p>
          <a:p>
            <a:pPr marL="0" indent="0">
              <a:spcAft>
                <a:spcPts val="0"/>
              </a:spcAft>
              <a:buNone/>
            </a:pPr>
            <a:r>
              <a:rPr lang="en-US" sz="1650" b="1" dirty="0" smtClean="0">
                <a:solidFill>
                  <a:srgbClr val="FF0000"/>
                </a:solidFill>
                <a:latin typeface="Arial" panose="020B0604020202020204" pitchFamily="34" charset="0"/>
                <a:cs typeface="Arial" panose="020B0604020202020204" pitchFamily="34" charset="0"/>
              </a:rPr>
              <a:t>D1.1 – Task 08 - </a:t>
            </a:r>
            <a:r>
              <a:rPr lang="en-US" sz="1650" dirty="0" smtClean="0">
                <a:solidFill>
                  <a:srgbClr val="FF0000"/>
                </a:solidFill>
                <a:latin typeface="Arial" panose="020B0604020202020204" pitchFamily="34" charset="0"/>
                <a:cs typeface="Arial" panose="020B0604020202020204" pitchFamily="34" charset="0"/>
              </a:rPr>
              <a:t>Produce a report that outlines and makes recommendations to your school on how to reduce office waste.</a:t>
            </a:r>
            <a:endParaRPr lang="en-US" sz="1650" dirty="0">
              <a:solidFill>
                <a:srgbClr val="FF0000"/>
              </a:solidFill>
              <a:latin typeface="Arial" panose="020B0604020202020204" pitchFamily="34" charset="0"/>
              <a:cs typeface="Arial" panose="020B0604020202020204" pitchFamily="34" charset="0"/>
            </a:endParaRPr>
          </a:p>
        </p:txBody>
      </p:sp>
      <p:sp>
        <p:nvSpPr>
          <p:cNvPr id="7" name="Title 1"/>
          <p:cNvSpPr>
            <a:spLocks noGrp="1"/>
          </p:cNvSpPr>
          <p:nvPr>
            <p:ph type="title"/>
          </p:nvPr>
        </p:nvSpPr>
        <p:spPr>
          <a:xfrm>
            <a:off x="35496" y="0"/>
            <a:ext cx="7704856" cy="620688"/>
          </a:xfrm>
        </p:spPr>
        <p:txBody>
          <a:bodyPr>
            <a:noAutofit/>
          </a:bodyPr>
          <a:lstStyle/>
          <a:p>
            <a:r>
              <a:rPr lang="en-GB" sz="3600" dirty="0" smtClean="0"/>
              <a:t>D1.1 – Waste Reduction</a:t>
            </a:r>
            <a:endParaRPr lang="en-GB" sz="3600" b="1" dirty="0" smtClean="0"/>
          </a:p>
        </p:txBody>
      </p:sp>
      <p:pic>
        <p:nvPicPr>
          <p:cNvPr id="12290" name="Picture 2" descr="Image result for photocopier standby mode sett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1046869"/>
            <a:ext cx="1661964" cy="999881"/>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Image result for office recycl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236296" y="2132856"/>
            <a:ext cx="1646340" cy="1340140"/>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Image result for stock reorder poi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6296" y="3573016"/>
            <a:ext cx="1661964" cy="1117346"/>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Image result for plug power time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236296" y="4873353"/>
            <a:ext cx="1646340" cy="1796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95951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493812"/>
          </a:xfrm>
          <a:prstGeom prst="rect">
            <a:avLst/>
          </a:prstGeom>
        </p:spPr>
        <p:txBody>
          <a:bodyPr wrap="square">
            <a:spAutoFit/>
          </a:bodyPr>
          <a:lstStyle/>
          <a:p>
            <a:pPr>
              <a:spcAft>
                <a:spcPts val="0"/>
              </a:spcAft>
            </a:pPr>
            <a:r>
              <a:rPr lang="en-GB" sz="1950" b="1" dirty="0">
                <a:solidFill>
                  <a:srgbClr val="FF0000"/>
                </a:solidFill>
              </a:rPr>
              <a:t>P1.1 – Task 01 – </a:t>
            </a:r>
            <a:r>
              <a:rPr lang="en-GB" sz="1950" dirty="0">
                <a:solidFill>
                  <a:srgbClr val="FF0000"/>
                </a:solidFill>
              </a:rPr>
              <a:t>Create a report that outlines the 4 different ways of controlling and maintaining office supplies and equipment.</a:t>
            </a:r>
          </a:p>
          <a:p>
            <a:pPr>
              <a:spcAft>
                <a:spcPts val="0"/>
              </a:spcAft>
            </a:pPr>
            <a:r>
              <a:rPr lang="en-IE" sz="1950" b="1" dirty="0" smtClean="0">
                <a:solidFill>
                  <a:srgbClr val="FF0000"/>
                </a:solidFill>
              </a:rPr>
              <a:t>P1.2- </a:t>
            </a:r>
            <a:r>
              <a:rPr lang="en-IE" sz="1950" b="1" dirty="0">
                <a:solidFill>
                  <a:srgbClr val="FF0000"/>
                </a:solidFill>
              </a:rPr>
              <a:t>Task 02 – </a:t>
            </a:r>
            <a:r>
              <a:rPr lang="en-IE" sz="1950" dirty="0">
                <a:solidFill>
                  <a:srgbClr val="FF0000"/>
                </a:solidFill>
              </a:rPr>
              <a:t>In the </a:t>
            </a:r>
            <a:r>
              <a:rPr lang="en-IE" sz="1950" dirty="0" smtClean="0">
                <a:solidFill>
                  <a:srgbClr val="FF0000"/>
                </a:solidFill>
              </a:rPr>
              <a:t>image, </a:t>
            </a:r>
            <a:r>
              <a:rPr lang="en-IE" sz="1950" dirty="0">
                <a:solidFill>
                  <a:srgbClr val="FF0000"/>
                </a:solidFill>
              </a:rPr>
              <a:t>outline 12 potential problems, and state what the risk is in terms of low (annoyance), medium (injury) or high (potential death) are. </a:t>
            </a:r>
            <a:endParaRPr lang="en-GB" sz="1950" dirty="0">
              <a:solidFill>
                <a:srgbClr val="FF0000"/>
              </a:solidFill>
            </a:endParaRPr>
          </a:p>
          <a:p>
            <a:pPr>
              <a:spcAft>
                <a:spcPts val="0"/>
              </a:spcAft>
            </a:pPr>
            <a:r>
              <a:rPr lang="en-GB" sz="1950" b="1" dirty="0" smtClean="0">
                <a:solidFill>
                  <a:srgbClr val="FF0000"/>
                </a:solidFill>
              </a:rPr>
              <a:t>P2.1 </a:t>
            </a:r>
            <a:r>
              <a:rPr lang="en-GB" sz="1950" b="1" dirty="0">
                <a:solidFill>
                  <a:srgbClr val="FF0000"/>
                </a:solidFill>
              </a:rPr>
              <a:t>- Task 03 - </a:t>
            </a:r>
            <a:r>
              <a:rPr lang="en-GB" sz="1950" dirty="0">
                <a:solidFill>
                  <a:srgbClr val="FF0000"/>
                </a:solidFill>
              </a:rPr>
              <a:t>Produce a report describing the problems, dangers and </a:t>
            </a:r>
            <a:br>
              <a:rPr lang="en-GB" sz="1950" dirty="0">
                <a:solidFill>
                  <a:srgbClr val="FF0000"/>
                </a:solidFill>
              </a:rPr>
            </a:br>
            <a:r>
              <a:rPr lang="en-GB" sz="1950" dirty="0">
                <a:solidFill>
                  <a:srgbClr val="FF0000"/>
                </a:solidFill>
              </a:rPr>
              <a:t>preventative measures employees/ employers need to take to prevent injury or </a:t>
            </a:r>
            <a:br>
              <a:rPr lang="en-GB" sz="1950" dirty="0">
                <a:solidFill>
                  <a:srgbClr val="FF0000"/>
                </a:solidFill>
              </a:rPr>
            </a:br>
            <a:r>
              <a:rPr lang="en-GB" sz="1950" dirty="0">
                <a:solidFill>
                  <a:srgbClr val="FF0000"/>
                </a:solidFill>
              </a:rPr>
              <a:t>injuring others.</a:t>
            </a:r>
          </a:p>
          <a:p>
            <a:pPr>
              <a:spcAft>
                <a:spcPts val="0"/>
              </a:spcAft>
            </a:pPr>
            <a:r>
              <a:rPr lang="en-IE" sz="1950" b="1" dirty="0" smtClean="0">
                <a:solidFill>
                  <a:srgbClr val="FF0000"/>
                </a:solidFill>
              </a:rPr>
              <a:t>P2.2 </a:t>
            </a:r>
            <a:r>
              <a:rPr lang="en-IE" sz="1950" b="1" dirty="0">
                <a:solidFill>
                  <a:srgbClr val="FF0000"/>
                </a:solidFill>
              </a:rPr>
              <a:t>– Task 04 – </a:t>
            </a:r>
            <a:r>
              <a:rPr lang="en-IE" sz="1950" dirty="0">
                <a:solidFill>
                  <a:srgbClr val="FF0000"/>
                </a:solidFill>
              </a:rPr>
              <a:t>In terms of Manual Handling, RSI and PAT testing, describe the correct office procedures that a school should introduce to train new staff.</a:t>
            </a:r>
            <a:endParaRPr lang="en-GB" sz="1950" dirty="0">
              <a:solidFill>
                <a:srgbClr val="FF0000"/>
              </a:solidFill>
            </a:endParaRPr>
          </a:p>
          <a:p>
            <a:pPr>
              <a:spcAft>
                <a:spcPts val="0"/>
              </a:spcAft>
            </a:pPr>
            <a:r>
              <a:rPr lang="en-US" sz="1950" b="1" dirty="0">
                <a:solidFill>
                  <a:srgbClr val="FF0000"/>
                </a:solidFill>
                <a:latin typeface="Arial" panose="020B0604020202020204" pitchFamily="34" charset="0"/>
                <a:cs typeface="Arial" panose="020B0604020202020204" pitchFamily="34" charset="0"/>
              </a:rPr>
              <a:t>P2.2 – Task 05 – </a:t>
            </a:r>
            <a:r>
              <a:rPr lang="en-US" sz="1950" dirty="0">
                <a:solidFill>
                  <a:srgbClr val="FF0000"/>
                </a:solidFill>
                <a:latin typeface="Arial" panose="020B0604020202020204" pitchFamily="34" charset="0"/>
                <a:cs typeface="Arial" panose="020B0604020202020204" pitchFamily="34" charset="0"/>
              </a:rPr>
              <a:t>Demonstrate maintaining a piece of office equipment safely.</a:t>
            </a:r>
          </a:p>
          <a:p>
            <a:pPr>
              <a:spcAft>
                <a:spcPts val="0"/>
              </a:spcAft>
            </a:pPr>
            <a:r>
              <a:rPr lang="en-US" sz="1950" b="1" dirty="0" smtClean="0">
                <a:solidFill>
                  <a:srgbClr val="FF0000"/>
                </a:solidFill>
                <a:latin typeface="Arial" panose="020B0604020202020204" pitchFamily="34" charset="0"/>
                <a:cs typeface="Arial" panose="020B0604020202020204" pitchFamily="34" charset="0"/>
              </a:rPr>
              <a:t>P3.1 </a:t>
            </a:r>
            <a:r>
              <a:rPr lang="en-US" sz="1950" b="1" dirty="0">
                <a:solidFill>
                  <a:srgbClr val="FF0000"/>
                </a:solidFill>
                <a:latin typeface="Arial" panose="020B0604020202020204" pitchFamily="34" charset="0"/>
                <a:cs typeface="Arial" panose="020B0604020202020204" pitchFamily="34" charset="0"/>
              </a:rPr>
              <a:t>– Task </a:t>
            </a:r>
            <a:r>
              <a:rPr lang="en-US" sz="1950" b="1" dirty="0" smtClean="0">
                <a:solidFill>
                  <a:srgbClr val="FF0000"/>
                </a:solidFill>
                <a:latin typeface="Arial" panose="020B0604020202020204" pitchFamily="34" charset="0"/>
                <a:cs typeface="Arial" panose="020B0604020202020204" pitchFamily="34" charset="0"/>
              </a:rPr>
              <a:t>06 </a:t>
            </a:r>
            <a:r>
              <a:rPr lang="en-US" sz="1950" b="1" dirty="0">
                <a:solidFill>
                  <a:srgbClr val="FF0000"/>
                </a:solidFill>
                <a:latin typeface="Arial" panose="020B0604020202020204" pitchFamily="34" charset="0"/>
                <a:cs typeface="Arial" panose="020B0604020202020204" pitchFamily="34" charset="0"/>
              </a:rPr>
              <a:t>- </a:t>
            </a:r>
            <a:r>
              <a:rPr lang="en-US" sz="1950" dirty="0">
                <a:solidFill>
                  <a:srgbClr val="FF0000"/>
                </a:solidFill>
                <a:latin typeface="Arial" panose="020B0604020202020204" pitchFamily="34" charset="0"/>
                <a:cs typeface="Arial" panose="020B0604020202020204" pitchFamily="34" charset="0"/>
              </a:rPr>
              <a:t>Report a hazard or issue relating to a specific piece of office equipment</a:t>
            </a:r>
            <a:r>
              <a:rPr lang="en-US" sz="1950" dirty="0" smtClean="0">
                <a:solidFill>
                  <a:srgbClr val="FF0000"/>
                </a:solidFill>
                <a:latin typeface="Arial" panose="020B0604020202020204" pitchFamily="34" charset="0"/>
                <a:cs typeface="Arial" panose="020B0604020202020204" pitchFamily="34" charset="0"/>
              </a:rPr>
              <a:t>.</a:t>
            </a:r>
          </a:p>
          <a:p>
            <a:pPr>
              <a:spcAft>
                <a:spcPts val="0"/>
              </a:spcAft>
            </a:pPr>
            <a:r>
              <a:rPr lang="en-US" sz="1950" b="1" dirty="0">
                <a:solidFill>
                  <a:srgbClr val="FF0000"/>
                </a:solidFill>
                <a:latin typeface="Arial" panose="020B0604020202020204" pitchFamily="34" charset="0"/>
                <a:cs typeface="Arial" panose="020B0604020202020204" pitchFamily="34" charset="0"/>
              </a:rPr>
              <a:t>M1.1 – Task 07 - </a:t>
            </a:r>
            <a:r>
              <a:rPr lang="en-US" sz="1950" dirty="0">
                <a:solidFill>
                  <a:srgbClr val="FF0000"/>
                </a:solidFill>
                <a:latin typeface="Arial" panose="020B0604020202020204" pitchFamily="34" charset="0"/>
                <a:cs typeface="Arial" panose="020B0604020202020204" pitchFamily="34" charset="0"/>
              </a:rPr>
              <a:t>Complete the process for reporting an office equipment maintenance issue.</a:t>
            </a:r>
          </a:p>
          <a:p>
            <a:pPr marL="0" indent="0">
              <a:spcAft>
                <a:spcPts val="0"/>
              </a:spcAft>
              <a:buNone/>
            </a:pPr>
            <a:r>
              <a:rPr lang="en-US" sz="1950" b="1" dirty="0" smtClean="0">
                <a:solidFill>
                  <a:srgbClr val="FF0000"/>
                </a:solidFill>
                <a:latin typeface="Arial" panose="020B0604020202020204" pitchFamily="34" charset="0"/>
                <a:cs typeface="Arial" panose="020B0604020202020204" pitchFamily="34" charset="0"/>
              </a:rPr>
              <a:t>D1.1 </a:t>
            </a:r>
            <a:r>
              <a:rPr lang="en-US" sz="1950" b="1" dirty="0">
                <a:solidFill>
                  <a:srgbClr val="FF0000"/>
                </a:solidFill>
                <a:latin typeface="Arial" panose="020B0604020202020204" pitchFamily="34" charset="0"/>
                <a:cs typeface="Arial" panose="020B0604020202020204" pitchFamily="34" charset="0"/>
              </a:rPr>
              <a:t>– Task </a:t>
            </a:r>
            <a:r>
              <a:rPr lang="en-US" sz="1950" b="1" dirty="0" smtClean="0">
                <a:solidFill>
                  <a:srgbClr val="FF0000"/>
                </a:solidFill>
                <a:latin typeface="Arial" panose="020B0604020202020204" pitchFamily="34" charset="0"/>
                <a:cs typeface="Arial" panose="020B0604020202020204" pitchFamily="34" charset="0"/>
              </a:rPr>
              <a:t>08 </a:t>
            </a:r>
            <a:r>
              <a:rPr lang="en-US" sz="1950" b="1" dirty="0">
                <a:solidFill>
                  <a:srgbClr val="FF0000"/>
                </a:solidFill>
                <a:latin typeface="Arial" panose="020B0604020202020204" pitchFamily="34" charset="0"/>
                <a:cs typeface="Arial" panose="020B0604020202020204" pitchFamily="34" charset="0"/>
              </a:rPr>
              <a:t>- </a:t>
            </a:r>
            <a:r>
              <a:rPr lang="en-US" sz="1950" dirty="0">
                <a:solidFill>
                  <a:srgbClr val="FF0000"/>
                </a:solidFill>
                <a:latin typeface="Arial" panose="020B0604020202020204" pitchFamily="34" charset="0"/>
                <a:cs typeface="Arial" panose="020B0604020202020204" pitchFamily="34" charset="0"/>
              </a:rPr>
              <a:t>Produce a report that outlines and makes recommendations to your school on how to reduce office waste.</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4000" dirty="0" smtClean="0"/>
              <a:t>LO1 – Assessment Criteria</a:t>
            </a:r>
            <a:endParaRPr lang="en-GB" sz="40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498353537"/>
              </p:ext>
            </p:extLst>
          </p:nvPr>
        </p:nvGraphicFramePr>
        <p:xfrm>
          <a:off x="208314" y="1022175"/>
          <a:ext cx="8684165" cy="5715001"/>
        </p:xfrm>
        <a:graphic>
          <a:graphicData uri="http://schemas.openxmlformats.org/drawingml/2006/table">
            <a:tbl>
              <a:tblPr firstRow="1" bandRow="1">
                <a:tableStyleId>{B301B821-A1FF-4177-AEE7-76D212191A09}</a:tableStyleId>
              </a:tblPr>
              <a:tblGrid>
                <a:gridCol w="1302625"/>
                <a:gridCol w="2701021"/>
                <a:gridCol w="2160240"/>
                <a:gridCol w="2520279"/>
              </a:tblGrid>
              <a:tr h="202312">
                <a:tc>
                  <a:txBody>
                    <a:bodyPr/>
                    <a:lstStyle/>
                    <a:p>
                      <a:pPr algn="ctr"/>
                      <a:r>
                        <a:rPr lang="en-GB" sz="900" dirty="0" smtClean="0">
                          <a:latin typeface="Arial" panose="020B0604020202020204" pitchFamily="34" charset="0"/>
                          <a:cs typeface="Arial" panose="020B0604020202020204" pitchFamily="34" charset="0"/>
                        </a:rPr>
                        <a:t>The Learner will</a:t>
                      </a:r>
                      <a:endParaRPr lang="en-GB" sz="9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900" dirty="0" smtClean="0">
                          <a:latin typeface="Arial" panose="020B0604020202020204" pitchFamily="34" charset="0"/>
                          <a:cs typeface="Arial" panose="020B0604020202020204" pitchFamily="34" charset="0"/>
                        </a:rPr>
                        <a:t>Pass</a:t>
                      </a:r>
                    </a:p>
                    <a:p>
                      <a:pPr algn="l"/>
                      <a:r>
                        <a:rPr lang="en-US" sz="900" dirty="0" smtClean="0">
                          <a:latin typeface="Arial" panose="020B0604020202020204" pitchFamily="34" charset="0"/>
                          <a:cs typeface="Arial" panose="020B0604020202020204" pitchFamily="34" charset="0"/>
                        </a:rPr>
                        <a:t>The assessment criteria are the Pass requirements for this unit.</a:t>
                      </a:r>
                      <a:endParaRPr lang="en-GB" sz="9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900" dirty="0" smtClean="0">
                          <a:latin typeface="Arial" panose="020B0604020202020204" pitchFamily="34" charset="0"/>
                          <a:cs typeface="Arial" panose="020B0604020202020204" pitchFamily="34" charset="0"/>
                        </a:rPr>
                        <a:t>Merit</a:t>
                      </a:r>
                    </a:p>
                    <a:p>
                      <a:pPr algn="l"/>
                      <a:r>
                        <a:rPr lang="en-US" sz="90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9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900" dirty="0" smtClean="0">
                          <a:latin typeface="Arial" panose="020B0604020202020204" pitchFamily="34" charset="0"/>
                          <a:cs typeface="Arial" panose="020B0604020202020204" pitchFamily="34" charset="0"/>
                        </a:rPr>
                        <a:t>Distinction</a:t>
                      </a:r>
                    </a:p>
                    <a:p>
                      <a:pPr algn="l"/>
                      <a:r>
                        <a:rPr lang="en-US" sz="90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9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147">
                <a:tc rowSpan="3">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1. Be able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P1: Demonstrate how to maintain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l"/>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M1: Complete the process for reporting an office equipment maintenance issue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l"/>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D1: Make recommendations for keeping office waste to a minimum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411481">
                <a:tc vMerge="1">
                  <a:txBody>
                    <a:bodyPr/>
                    <a:lstStyle/>
                    <a:p>
                      <a:endParaRPr lang="en-GB"/>
                    </a:p>
                  </a:txBody>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P2: Comply with health and safety requirements when using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endParaRPr lang="en-GB" sz="9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32501">
                <a:tc vMerge="1">
                  <a:txBody>
                    <a:bodyPr/>
                    <a:lstStyle/>
                    <a:p>
                      <a:endParaRPr lang="en-GB"/>
                    </a:p>
                  </a:txBody>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P3: Report a hazard or issue relating to a specific piece of office equipment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r h="209128">
                <a:tc rowSpan="2">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order, maintain and issue stationery and supplies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P4: Complete a stock check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6909">
                <a:tc vMerge="1">
                  <a:txBody>
                    <a:bodyPr/>
                    <a:lstStyle/>
                    <a:p>
                      <a:endParaRPr lang="en-GB"/>
                    </a:p>
                  </a:txBody>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P5: Order and issue stock for use in an office, incorporating all key factors for consideration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M2: Contact the supplier to resolve issues with stock</a:t>
                      </a:r>
                      <a:endParaRPr kumimoji="0" lang="en-GB" sz="9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0" lang="en-GB" sz="9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5140">
                <a:tc rowSpan="3">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organise business travel and accommodation for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P6: Obtain and log all relevant travel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M3: Obtain and log all relevant travel requirements for a number of colleagues with different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6729">
                <a:tc vMerge="1">
                  <a:txBody>
                    <a:bodyPr/>
                    <a:lstStyle/>
                    <a:p>
                      <a:endParaRPr lang="en-GB"/>
                    </a:p>
                  </a:txBody>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P7: Research and identify the options for all relevant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M4: Research and identify the options for all relevant travel and accommodation requirements for a number of colleagues with different requirements</a:t>
                      </a:r>
                      <a:endParaRPr kumimoji="0" lang="en-GB" sz="9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D2: Make recommendations regarding travel and accommodation to colleagues, including contingency arrangements, providing justification for your recommendations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5140">
                <a:tc vMerge="1">
                  <a:txBody>
                    <a:bodyPr/>
                    <a:lstStyle/>
                    <a:p>
                      <a:endParaRPr lang="en-GB"/>
                    </a:p>
                  </a:txBody>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P8: Confirm and book business travel and accommodation requirements for a colleague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D3: Create a procedure for obtaining, logging, booking and confirming the travel and accommodation requirements of colleagues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9483">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manage diaries and diary systems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P9: Use and maintain different business diary systems for individuals effectively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M6: Manage the diaries of several colleagues in order to book an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D4: Negotiate diary entries with others to ensure that diaries of required colleagues 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0040">
                <a:tc rowSpan="2">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manage incoming and outgoing 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P10: Sort, distribute and organise incoming mail in a business,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799">
                <a:tc vMerge="1">
                  <a:txBody>
                    <a:bodyPr/>
                    <a:lstStyle/>
                    <a:p>
                      <a:endParaRPr lang="en-GB"/>
                    </a:p>
                  </a:txBody>
                  <a:tcPr/>
                </a:tc>
                <a:tc>
                  <a:txBody>
                    <a:bodyPr/>
                    <a:lstStyle/>
                    <a:p>
                      <a:r>
                        <a:rPr kumimoji="0" lang="en-US" sz="900" b="0" i="0" u="none" strike="noStrike" kern="1200" baseline="0" dirty="0" smtClean="0">
                          <a:solidFill>
                            <a:schemeClr val="dk1"/>
                          </a:solidFill>
                          <a:latin typeface="Arial" panose="020B0604020202020204" pitchFamily="34" charset="0"/>
                          <a:ea typeface="+mn-ea"/>
                          <a:cs typeface="Arial" panose="020B0604020202020204" pitchFamily="34" charset="0"/>
                        </a:rPr>
                        <a:t>P11: Dispatch outgoing mail using the most appropriate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dirty="0" smtClean="0"/>
              <a:t>Unit Aim</a:t>
            </a:r>
            <a:endParaRPr lang="en-GB" b="1" dirty="0" smtClean="0"/>
          </a:p>
        </p:txBody>
      </p:sp>
      <p:sp>
        <p:nvSpPr>
          <p:cNvPr id="2" name="Rectangle 1"/>
          <p:cNvSpPr/>
          <p:nvPr/>
        </p:nvSpPr>
        <p:spPr>
          <a:xfrm>
            <a:off x="208675" y="1052736"/>
            <a:ext cx="8654642" cy="5262979"/>
          </a:xfrm>
          <a:prstGeom prst="rect">
            <a:avLst/>
          </a:prstGeom>
        </p:spPr>
        <p:txBody>
          <a:bodyPr wrap="square" numCol="1" spcCol="72000">
            <a:spAutoFit/>
          </a:bodyPr>
          <a:lstStyle/>
          <a:p>
            <a:pPr marL="457200" indent="-457200">
              <a:buClr>
                <a:srgbClr val="C00000"/>
              </a:buClr>
              <a:buSzPct val="68000"/>
              <a:buFont typeface="Arial" panose="020B0604020202020204" pitchFamily="34" charset="0"/>
              <a:buChar char="►"/>
            </a:pPr>
            <a:r>
              <a:rPr lang="en-US" sz="2800" dirty="0"/>
              <a:t>This unit aims to develop some of the essential skills and knowledge needed in an administrative role in business. You will develop your skills in, and understanding of, different administrative processes including maintaining office equipment, ordering and issuing stationery and supplies and managing incoming and outgoing mail. </a:t>
            </a:r>
          </a:p>
          <a:p>
            <a:pPr marL="457200" indent="-457200">
              <a:buClr>
                <a:srgbClr val="C00000"/>
              </a:buClr>
              <a:buSzPct val="68000"/>
              <a:buFont typeface="Arial" panose="020B0604020202020204" pitchFamily="34" charset="0"/>
              <a:buChar char="►"/>
            </a:pPr>
            <a:r>
              <a:rPr lang="en-US" sz="2800" dirty="0"/>
              <a:t>The unit also aims to develop key administrative skills that will enable you to effectively organise business travel and accommodation for colleagues and to manage and co-ordinate the diaries of others using different diary systems. </a:t>
            </a:r>
            <a:endParaRPr lang="en-US" sz="2400" dirty="0"/>
          </a:p>
        </p:txBody>
      </p:sp>
    </p:spTree>
    <p:extLst>
      <p:ext uri="{BB962C8B-B14F-4D97-AF65-F5344CB8AC3E}">
        <p14:creationId xmlns:p14="http://schemas.microsoft.com/office/powerpoint/2010/main" val="301456605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262979"/>
          </a:xfrm>
          <a:prstGeom prst="rect">
            <a:avLst/>
          </a:prstGeom>
        </p:spPr>
        <p:txBody>
          <a:bodyPr wrap="square">
            <a:spAutoFit/>
          </a:bodyPr>
          <a:lstStyle/>
          <a:p>
            <a:pPr marL="536575" indent="-536575">
              <a:buClr>
                <a:schemeClr val="accent1">
                  <a:lumMod val="75000"/>
                </a:schemeClr>
              </a:buClr>
              <a:buSzPct val="68000"/>
              <a:buFontTx/>
              <a:buChar char="►"/>
            </a:pPr>
            <a:r>
              <a:rPr lang="en-US" sz="2800" dirty="0">
                <a:latin typeface="Arial" panose="020B0604020202020204" pitchFamily="34" charset="0"/>
                <a:cs typeface="Arial" panose="020B0604020202020204" pitchFamily="34" charset="0"/>
              </a:rPr>
              <a:t>In order to meet Grading Criteria P2, learners must evidence that they understand health and safety requirements and can comply with them. For example, they may evidence correct manual handling when moving heavy items, or check that an electric item has a current PAT test notification.</a:t>
            </a:r>
          </a:p>
          <a:p>
            <a:pPr marL="536575" indent="-536575">
              <a:buClr>
                <a:schemeClr val="accent1">
                  <a:lumMod val="75000"/>
                </a:schemeClr>
              </a:buClr>
              <a:buSzPct val="68000"/>
              <a:buFontTx/>
              <a:buChar char="►"/>
            </a:pPr>
            <a:r>
              <a:rPr lang="en-US" sz="2800" dirty="0">
                <a:latin typeface="Arial" panose="020B0604020202020204" pitchFamily="34" charset="0"/>
                <a:cs typeface="Arial" panose="020B0604020202020204" pitchFamily="34" charset="0"/>
              </a:rPr>
              <a:t>Centres may need to simulate a hazard or issue for learners to identify and report in order to meet P3, if one is not naturally occurring. Where a hazard is simulated, teachers should ensure that all learners in the same cohort do not have to identify the same hazard</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500" dirty="0"/>
              <a:t>Assessment Criterion </a:t>
            </a:r>
            <a:r>
              <a:rPr lang="en-GB" sz="3500" dirty="0" smtClean="0"/>
              <a:t>P1, M1, D1, </a:t>
            </a:r>
            <a:r>
              <a:rPr lang="en-GB" sz="3500" dirty="0"/>
              <a:t>P2</a:t>
            </a:r>
            <a:r>
              <a:rPr lang="en-GB" sz="3500" dirty="0" smtClean="0"/>
              <a:t>, P3</a:t>
            </a:r>
            <a:endParaRPr lang="en-GB" sz="3500" dirty="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800" dirty="0" smtClean="0"/>
              <a:t>Learning Outcomes</a:t>
            </a:r>
            <a:endParaRPr lang="en-GB" sz="3800" b="1" dirty="0" smtClean="0"/>
          </a:p>
        </p:txBody>
      </p:sp>
      <p:sp>
        <p:nvSpPr>
          <p:cNvPr id="2" name="Rectangle 1"/>
          <p:cNvSpPr/>
          <p:nvPr/>
        </p:nvSpPr>
        <p:spPr>
          <a:xfrm>
            <a:off x="208675" y="1033617"/>
            <a:ext cx="8654642" cy="5747727"/>
          </a:xfrm>
          <a:prstGeom prst="rect">
            <a:avLst/>
          </a:prstGeom>
        </p:spPr>
        <p:txBody>
          <a:bodyPr wrap="square" numCol="1" spcCol="72000">
            <a:spAutoFit/>
          </a:bodyPr>
          <a:lstStyle/>
          <a:p>
            <a:r>
              <a:rPr lang="en-US" sz="1750" b="1" dirty="0" smtClean="0"/>
              <a:t>1.1 </a:t>
            </a:r>
            <a:r>
              <a:rPr lang="en-US" sz="1750" b="1" dirty="0"/>
              <a:t>How to deal with issues that may occur when using office equipment i.e. </a:t>
            </a:r>
          </a:p>
          <a:p>
            <a:pPr marL="285750" indent="-285750">
              <a:buClr>
                <a:srgbClr val="C00000"/>
              </a:buClr>
              <a:buSzPct val="68000"/>
              <a:buFont typeface="Arial" panose="020B0604020202020204" pitchFamily="34" charset="0"/>
              <a:buChar char="►"/>
            </a:pPr>
            <a:r>
              <a:rPr lang="en-US" sz="1750" dirty="0" smtClean="0"/>
              <a:t>refer </a:t>
            </a:r>
            <a:r>
              <a:rPr lang="en-US" sz="1750" dirty="0"/>
              <a:t>to the manufacturer’s instructions guide (e.g. troubleshooting section for issues such as non-printing of documents sent to the printer) </a:t>
            </a:r>
          </a:p>
          <a:p>
            <a:pPr marL="285750" indent="-285750">
              <a:buClr>
                <a:srgbClr val="C00000"/>
              </a:buClr>
              <a:buSzPct val="68000"/>
              <a:buFont typeface="Arial" panose="020B0604020202020204" pitchFamily="34" charset="0"/>
              <a:buChar char="►"/>
            </a:pPr>
            <a:r>
              <a:rPr lang="en-US" sz="1750" dirty="0" smtClean="0"/>
              <a:t>replenish </a:t>
            </a:r>
            <a:r>
              <a:rPr lang="en-US" sz="1750" dirty="0"/>
              <a:t>supplies (e.g. replacing paper, toner, ink, only ordering as much as can be stored, ordering sufficient for use, ordering supplies within budget constraints) </a:t>
            </a:r>
          </a:p>
          <a:p>
            <a:pPr marL="285750" indent="-285750">
              <a:buClr>
                <a:srgbClr val="C00000"/>
              </a:buClr>
              <a:buSzPct val="68000"/>
              <a:buFont typeface="Arial" panose="020B0604020202020204" pitchFamily="34" charset="0"/>
              <a:buChar char="►"/>
            </a:pPr>
            <a:r>
              <a:rPr lang="en-US" sz="1750" dirty="0" smtClean="0"/>
              <a:t>clean </a:t>
            </a:r>
            <a:r>
              <a:rPr lang="en-US" sz="1750" dirty="0"/>
              <a:t>equipment or contact relevant contractor to do so </a:t>
            </a:r>
          </a:p>
          <a:p>
            <a:pPr marL="285750" indent="-285750">
              <a:buClr>
                <a:srgbClr val="C00000"/>
              </a:buClr>
              <a:buSzPct val="68000"/>
              <a:buFont typeface="Arial" panose="020B0604020202020204" pitchFamily="34" charset="0"/>
              <a:buChar char="►"/>
            </a:pPr>
            <a:r>
              <a:rPr lang="en-US" sz="1750" dirty="0" smtClean="0"/>
              <a:t>when </a:t>
            </a:r>
            <a:r>
              <a:rPr lang="en-US" sz="1750" dirty="0"/>
              <a:t>to contact the servicing company and how to do so </a:t>
            </a:r>
          </a:p>
          <a:p>
            <a:r>
              <a:rPr lang="en-US" sz="1750" b="1" dirty="0" smtClean="0"/>
              <a:t>1.2 </a:t>
            </a:r>
            <a:r>
              <a:rPr lang="en-US" sz="1750" b="1" dirty="0"/>
              <a:t>How to keep business waste to a minimum i.e. </a:t>
            </a:r>
          </a:p>
          <a:p>
            <a:pPr marL="285750" indent="-285750">
              <a:buClr>
                <a:srgbClr val="C00000"/>
              </a:buClr>
              <a:buSzPct val="68000"/>
              <a:buFont typeface="Arial" panose="020B0604020202020204" pitchFamily="34" charset="0"/>
              <a:buChar char="►"/>
            </a:pPr>
            <a:r>
              <a:rPr lang="en-US" sz="1750" dirty="0" smtClean="0"/>
              <a:t>switch </a:t>
            </a:r>
            <a:r>
              <a:rPr lang="en-US" sz="1750" dirty="0"/>
              <a:t>off office equipment overnight </a:t>
            </a:r>
          </a:p>
          <a:p>
            <a:pPr marL="285750" indent="-285750">
              <a:buClr>
                <a:srgbClr val="C00000"/>
              </a:buClr>
              <a:buSzPct val="68000"/>
              <a:buFont typeface="Arial" panose="020B0604020202020204" pitchFamily="34" charset="0"/>
              <a:buChar char="►"/>
            </a:pPr>
            <a:r>
              <a:rPr lang="en-US" sz="1750" dirty="0" smtClean="0"/>
              <a:t>use </a:t>
            </a:r>
            <a:r>
              <a:rPr lang="en-US" sz="1750" dirty="0"/>
              <a:t>power-save modes where possible </a:t>
            </a:r>
          </a:p>
          <a:p>
            <a:pPr marL="285750" indent="-285750">
              <a:buClr>
                <a:srgbClr val="C00000"/>
              </a:buClr>
              <a:buSzPct val="68000"/>
              <a:buFont typeface="Arial" panose="020B0604020202020204" pitchFamily="34" charset="0"/>
              <a:buChar char="►"/>
            </a:pPr>
            <a:r>
              <a:rPr lang="en-US" sz="1750" dirty="0" smtClean="0"/>
              <a:t>allocate </a:t>
            </a:r>
            <a:r>
              <a:rPr lang="en-US" sz="1750" dirty="0"/>
              <a:t>printing credits to individuals so only essential printing/copying is completed </a:t>
            </a:r>
          </a:p>
          <a:p>
            <a:pPr marL="285750" indent="-285750">
              <a:buClr>
                <a:srgbClr val="C00000"/>
              </a:buClr>
              <a:buSzPct val="68000"/>
              <a:buFont typeface="Arial" panose="020B0604020202020204" pitchFamily="34" charset="0"/>
              <a:buChar char="►"/>
            </a:pPr>
            <a:r>
              <a:rPr lang="en-US" sz="1750" dirty="0" smtClean="0"/>
              <a:t>easy </a:t>
            </a:r>
            <a:r>
              <a:rPr lang="en-US" sz="1750" dirty="0"/>
              <a:t>access to recycling waste bins </a:t>
            </a:r>
          </a:p>
          <a:p>
            <a:pPr marL="285750" indent="-285750">
              <a:buClr>
                <a:srgbClr val="C00000"/>
              </a:buClr>
              <a:buSzPct val="68000"/>
              <a:buFont typeface="Arial" panose="020B0604020202020204" pitchFamily="34" charset="0"/>
              <a:buChar char="►"/>
            </a:pPr>
            <a:r>
              <a:rPr lang="en-US" sz="1750" dirty="0" smtClean="0"/>
              <a:t>order </a:t>
            </a:r>
            <a:r>
              <a:rPr lang="en-US" sz="1750" dirty="0"/>
              <a:t>the appropriate stock (e.g. to fit storage space, avoid over-ordering, awareness of seasonal items, competitive pricing) </a:t>
            </a:r>
          </a:p>
          <a:p>
            <a:r>
              <a:rPr lang="en-US" sz="1750" b="1" dirty="0" smtClean="0"/>
              <a:t>1.3 </a:t>
            </a:r>
            <a:r>
              <a:rPr lang="en-US" sz="1750" b="1" dirty="0"/>
              <a:t>How to comply with health and safety requirements when using office equipment i.e. </a:t>
            </a:r>
          </a:p>
          <a:p>
            <a:pPr marL="285750" indent="-285750">
              <a:buClr>
                <a:srgbClr val="C00000"/>
              </a:buClr>
              <a:buSzPct val="68000"/>
              <a:buFont typeface="Arial" panose="020B0604020202020204" pitchFamily="34" charset="0"/>
              <a:buChar char="►"/>
            </a:pPr>
            <a:r>
              <a:rPr lang="en-GB" sz="1750" dirty="0" smtClean="0"/>
              <a:t>refer </a:t>
            </a:r>
            <a:r>
              <a:rPr lang="en-GB" sz="1750" dirty="0"/>
              <a:t>to manufacturer’s guidance </a:t>
            </a:r>
          </a:p>
          <a:p>
            <a:pPr marL="285750" indent="-285750">
              <a:buClr>
                <a:srgbClr val="C00000"/>
              </a:buClr>
              <a:buSzPct val="68000"/>
              <a:buFont typeface="Arial" panose="020B0604020202020204" pitchFamily="34" charset="0"/>
              <a:buChar char="►"/>
            </a:pPr>
            <a:r>
              <a:rPr lang="en-US" sz="1750" dirty="0" smtClean="0"/>
              <a:t>only </a:t>
            </a:r>
            <a:r>
              <a:rPr lang="en-US" sz="1750" dirty="0"/>
              <a:t>use equipment that has a current Portable Appliance Testing (PAT) certificate </a:t>
            </a:r>
          </a:p>
          <a:p>
            <a:pPr marL="285750" indent="-285750">
              <a:buClr>
                <a:srgbClr val="C00000"/>
              </a:buClr>
              <a:buSzPct val="68000"/>
              <a:buFont typeface="Arial" panose="020B0604020202020204" pitchFamily="34" charset="0"/>
              <a:buChar char="►"/>
            </a:pPr>
            <a:r>
              <a:rPr lang="en-US" sz="1750" dirty="0" smtClean="0"/>
              <a:t>correct </a:t>
            </a:r>
            <a:r>
              <a:rPr lang="en-US" sz="1750" dirty="0"/>
              <a:t>manual handling of office equipment in order to prevent personal injuries </a:t>
            </a:r>
          </a:p>
          <a:p>
            <a:pPr marL="285750" indent="-285750">
              <a:buClr>
                <a:srgbClr val="C00000"/>
              </a:buClr>
              <a:buSzPct val="68000"/>
              <a:buFont typeface="Arial" panose="020B0604020202020204" pitchFamily="34" charset="0"/>
              <a:buChar char="►"/>
            </a:pPr>
            <a:r>
              <a:rPr lang="en-US" sz="1750" dirty="0" smtClean="0"/>
              <a:t>report </a:t>
            </a:r>
            <a:r>
              <a:rPr lang="en-US" sz="1750" dirty="0"/>
              <a:t>hazards relating to office equipment </a:t>
            </a:r>
          </a:p>
        </p:txBody>
      </p:sp>
    </p:spTree>
    <p:extLst>
      <p:ext uri="{BB962C8B-B14F-4D97-AF65-F5344CB8AC3E}">
        <p14:creationId xmlns:p14="http://schemas.microsoft.com/office/powerpoint/2010/main" val="1441235651"/>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P1.1 – Maintaining Office Equipment</a:t>
            </a:r>
            <a:endParaRPr lang="en-GB" sz="3600" b="1" dirty="0" smtClean="0"/>
          </a:p>
        </p:txBody>
      </p:sp>
      <p:sp>
        <p:nvSpPr>
          <p:cNvPr id="2" name="Rectangle 1"/>
          <p:cNvSpPr/>
          <p:nvPr/>
        </p:nvSpPr>
        <p:spPr>
          <a:xfrm>
            <a:off x="208675" y="1033617"/>
            <a:ext cx="6811597" cy="5812360"/>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IE" sz="1770" dirty="0" smtClean="0"/>
              <a:t>They say that the most dangerous place is the home with so many potential hazards we choose to ignore. The office is very similar but unlike home, there are laws in place that try to limit those dangers. Most of these dangers are avoidable, some are illegal, and for P1 you need to be able to identify these and know how to report them.</a:t>
            </a:r>
          </a:p>
          <a:p>
            <a:pPr marL="285750" indent="-285750">
              <a:buClr>
                <a:srgbClr val="C00000"/>
              </a:buClr>
              <a:buSzPct val="68000"/>
              <a:buFont typeface="Arial" panose="020B0604020202020204" pitchFamily="34" charset="0"/>
              <a:buChar char="►"/>
            </a:pPr>
            <a:r>
              <a:rPr lang="en-US" sz="1770" dirty="0" smtClean="0"/>
              <a:t>How </a:t>
            </a:r>
            <a:r>
              <a:rPr lang="en-US" sz="1770" dirty="0"/>
              <a:t>to deal with issues that may occur when using office equipment i.e. </a:t>
            </a:r>
          </a:p>
          <a:p>
            <a:pPr marL="622300" lvl="1" indent="-285750">
              <a:buClr>
                <a:srgbClr val="C00000"/>
              </a:buClr>
              <a:buSzPct val="68000"/>
              <a:buFont typeface="Wingdings" panose="05000000000000000000" pitchFamily="2" charset="2"/>
              <a:buChar char="§"/>
            </a:pPr>
            <a:r>
              <a:rPr lang="en-US" sz="1770" dirty="0"/>
              <a:t>refer to the manufacturer’s instructions guide (e.g. troubleshooting section for issues such as non-printing of documents sent to the printer) </a:t>
            </a:r>
          </a:p>
          <a:p>
            <a:pPr marL="622300" lvl="1" indent="-285750">
              <a:buClr>
                <a:srgbClr val="C00000"/>
              </a:buClr>
              <a:buSzPct val="68000"/>
              <a:buFont typeface="Wingdings" panose="05000000000000000000" pitchFamily="2" charset="2"/>
              <a:buChar char="§"/>
            </a:pPr>
            <a:r>
              <a:rPr lang="en-US" sz="1770" dirty="0"/>
              <a:t>replenish supplies (e.g. replacing paper, toner, ink, only ordering as much as can be stored, ordering sufficient for use, ordering supplies within budget constraints) </a:t>
            </a:r>
          </a:p>
          <a:p>
            <a:pPr marL="622300" lvl="1" indent="-285750">
              <a:buClr>
                <a:srgbClr val="C00000"/>
              </a:buClr>
              <a:buSzPct val="68000"/>
              <a:buFont typeface="Wingdings" panose="05000000000000000000" pitchFamily="2" charset="2"/>
              <a:buChar char="§"/>
            </a:pPr>
            <a:r>
              <a:rPr lang="en-US" sz="1770" dirty="0"/>
              <a:t>clean equipment or contact relevant contractor to do so </a:t>
            </a:r>
          </a:p>
          <a:p>
            <a:pPr marL="622300" lvl="1" indent="-285750">
              <a:buClr>
                <a:srgbClr val="C00000"/>
              </a:buClr>
              <a:buSzPct val="68000"/>
              <a:buFont typeface="Wingdings" panose="05000000000000000000" pitchFamily="2" charset="2"/>
              <a:buChar char="§"/>
            </a:pPr>
            <a:r>
              <a:rPr lang="en-US" sz="1770" dirty="0"/>
              <a:t>when to contact the servicing company and how to do so </a:t>
            </a:r>
          </a:p>
          <a:p>
            <a:pPr>
              <a:buClr>
                <a:srgbClr val="C00000"/>
              </a:buClr>
              <a:buSzPct val="68000"/>
            </a:pPr>
            <a:r>
              <a:rPr lang="en-GB" sz="1770" b="1" dirty="0" smtClean="0">
                <a:solidFill>
                  <a:srgbClr val="FF0000"/>
                </a:solidFill>
              </a:rPr>
              <a:t>P1.1 – Task 01 – </a:t>
            </a:r>
            <a:r>
              <a:rPr lang="en-GB" sz="1770" dirty="0" smtClean="0">
                <a:solidFill>
                  <a:srgbClr val="FF0000"/>
                </a:solidFill>
              </a:rPr>
              <a:t>Create a report that outlines the 4 different ways of controlling and maintaining office supplies and equipment.</a:t>
            </a:r>
          </a:p>
          <a:p>
            <a:pPr marL="285750" indent="-285750">
              <a:buClr>
                <a:srgbClr val="C00000"/>
              </a:buClr>
              <a:buSzPct val="68000"/>
              <a:buFont typeface="Arial" panose="020B0604020202020204" pitchFamily="34" charset="0"/>
              <a:buChar char="►"/>
            </a:pPr>
            <a:r>
              <a:rPr lang="en-GB" sz="1770" dirty="0" smtClean="0"/>
              <a:t>For this, use the list above, and in the context of your school, outline how to do this, why to do this and the consequences of not doing this on a regular basis.</a:t>
            </a:r>
            <a:endParaRPr lang="en-GB" sz="1770" dirty="0"/>
          </a:p>
        </p:txBody>
      </p:sp>
      <p:pic>
        <p:nvPicPr>
          <p:cNvPr id="5122" name="Picture 2" descr="Related imag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20272" y="1113431"/>
            <a:ext cx="1870555" cy="286499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contract cleane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4066346"/>
            <a:ext cx="1870555" cy="2242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01764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P1.1 – Maintaining Office Equipment</a:t>
            </a:r>
            <a:endParaRPr lang="en-GB" sz="3600" b="1" dirty="0" smtClean="0"/>
          </a:p>
        </p:txBody>
      </p:sp>
      <p:sp>
        <p:nvSpPr>
          <p:cNvPr id="2" name="Rectangle 1"/>
          <p:cNvSpPr/>
          <p:nvPr/>
        </p:nvSpPr>
        <p:spPr>
          <a:xfrm>
            <a:off x="179512" y="6021288"/>
            <a:ext cx="8712968" cy="637097"/>
          </a:xfrm>
          <a:prstGeom prst="rect">
            <a:avLst/>
          </a:prstGeom>
        </p:spPr>
        <p:txBody>
          <a:bodyPr wrap="square" numCol="1" spcCol="72000">
            <a:spAutoFit/>
          </a:bodyPr>
          <a:lstStyle/>
          <a:p>
            <a:pPr>
              <a:buClr>
                <a:srgbClr val="C00000"/>
              </a:buClr>
              <a:buSzPct val="68000"/>
            </a:pPr>
            <a:r>
              <a:rPr lang="en-IE" sz="1770" b="1" dirty="0" smtClean="0">
                <a:solidFill>
                  <a:srgbClr val="FF0000"/>
                </a:solidFill>
              </a:rPr>
              <a:t>P1.2- Task 02 – </a:t>
            </a:r>
            <a:r>
              <a:rPr lang="en-IE" sz="1770" dirty="0" smtClean="0">
                <a:solidFill>
                  <a:srgbClr val="FF0000"/>
                </a:solidFill>
              </a:rPr>
              <a:t>In the image above, outline 12 potential problems, and state what the risk is in terms of low (annoyance), medium (injury) or high (potential death) are. </a:t>
            </a:r>
            <a:endParaRPr lang="en-GB" sz="1770" dirty="0">
              <a:solidFill>
                <a:srgbClr val="FF0000"/>
              </a:solidFill>
            </a:endParaRPr>
          </a:p>
        </p:txBody>
      </p:sp>
      <p:pic>
        <p:nvPicPr>
          <p:cNvPr id="4098" name="Picture 2" descr="Image result for health and safety in off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076501"/>
            <a:ext cx="8568952" cy="4941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806274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600" dirty="0" smtClean="0"/>
              <a:t>P2.1 – Health &amp; Safety Requirements</a:t>
            </a:r>
            <a:endParaRPr lang="en-GB" sz="3600" b="1" dirty="0" smtClean="0"/>
          </a:p>
        </p:txBody>
      </p:sp>
      <p:sp>
        <p:nvSpPr>
          <p:cNvPr id="2" name="Rectangle 1"/>
          <p:cNvSpPr/>
          <p:nvPr/>
        </p:nvSpPr>
        <p:spPr>
          <a:xfrm>
            <a:off x="208675" y="1069951"/>
            <a:ext cx="8683805" cy="5715411"/>
          </a:xfrm>
          <a:prstGeom prst="rect">
            <a:avLst/>
          </a:prstGeom>
        </p:spPr>
        <p:txBody>
          <a:bodyPr wrap="square" numCol="1" spcCol="72000">
            <a:spAutoFit/>
          </a:bodyPr>
          <a:lstStyle/>
          <a:p>
            <a:pPr marL="285750" indent="-285750">
              <a:buClr>
                <a:srgbClr val="C00000"/>
              </a:buClr>
              <a:buSzPct val="68000"/>
              <a:buFont typeface="Arial" panose="020B0604020202020204" pitchFamily="34" charset="0"/>
              <a:buChar char="►"/>
            </a:pPr>
            <a:r>
              <a:rPr lang="en-US" sz="1740" dirty="0"/>
              <a:t>In order to meet Grading Criteria P2, learners must evidence that they understand health and safety requirements and can comply with them. For example, they may evidence correct manual handling when moving heavy items, or check that an electric item has a current PAT test notification</a:t>
            </a:r>
            <a:r>
              <a:rPr lang="en-US" sz="1740" dirty="0" smtClean="0"/>
              <a:t>.</a:t>
            </a:r>
          </a:p>
          <a:p>
            <a:pPr marL="285750" indent="-285750">
              <a:buClr>
                <a:srgbClr val="C00000"/>
              </a:buClr>
              <a:buSzPct val="68000"/>
              <a:buFont typeface="Arial" panose="020B0604020202020204" pitchFamily="34" charset="0"/>
              <a:buChar char="►"/>
            </a:pPr>
            <a:r>
              <a:rPr lang="en-US" sz="1740" dirty="0" smtClean="0"/>
              <a:t>There are three things you need to evidence for P2 – what health and safety requirements are, how to identify health and safety risks and how to overcome these. All these are covered under the Heath and Safety at Work Act.</a:t>
            </a:r>
          </a:p>
          <a:p>
            <a:pPr marL="285750" indent="-285750">
              <a:buClr>
                <a:srgbClr val="C00000"/>
              </a:buClr>
              <a:buSzPct val="68000"/>
              <a:buFont typeface="Arial" panose="020B0604020202020204" pitchFamily="34" charset="0"/>
              <a:buChar char="►"/>
            </a:pPr>
            <a:r>
              <a:rPr lang="en-US" sz="1740" b="1" dirty="0"/>
              <a:t>The Health and Safety at Work Act </a:t>
            </a:r>
            <a:r>
              <a:rPr lang="en-US" sz="1740" dirty="0"/>
              <a:t>means that employers have a duty to look after the health and safety of their employees.</a:t>
            </a:r>
          </a:p>
          <a:p>
            <a:pPr marL="285750" indent="-285750">
              <a:buClr>
                <a:srgbClr val="C00000"/>
              </a:buClr>
              <a:buSzPct val="68000"/>
              <a:buFont typeface="Arial" panose="020B0604020202020204" pitchFamily="34" charset="0"/>
              <a:buChar char="►"/>
            </a:pPr>
            <a:r>
              <a:rPr lang="en-US" sz="1740" dirty="0"/>
              <a:t>They have to assess the risk of the employee getting hurt or becoming ill and do all they can to avoid it happening</a:t>
            </a:r>
          </a:p>
          <a:p>
            <a:pPr marL="742950" lvl="1" indent="-285750">
              <a:buClr>
                <a:srgbClr val="C00000"/>
              </a:buClr>
              <a:buSzPct val="68000"/>
              <a:buFont typeface="Arial" panose="020B0604020202020204" pitchFamily="34" charset="0"/>
              <a:buChar char="►"/>
            </a:pPr>
            <a:r>
              <a:rPr lang="en-US" sz="1740" dirty="0"/>
              <a:t>People who use computers for most of the day are exposed to certain risks, and these are the people the regulations cover</a:t>
            </a:r>
          </a:p>
          <a:p>
            <a:pPr marL="285750" indent="-285750">
              <a:buClr>
                <a:srgbClr val="C00000"/>
              </a:buClr>
              <a:buSzPct val="68000"/>
              <a:buFont typeface="Arial" panose="020B0604020202020204" pitchFamily="34" charset="0"/>
              <a:buChar char="►"/>
            </a:pPr>
            <a:r>
              <a:rPr lang="en-US" sz="1740" dirty="0"/>
              <a:t>What does the employer have to do?</a:t>
            </a:r>
          </a:p>
          <a:p>
            <a:pPr marL="285750" indent="-285750">
              <a:buClr>
                <a:srgbClr val="C00000"/>
              </a:buClr>
              <a:buSzPct val="68000"/>
              <a:buFont typeface="Arial" panose="020B0604020202020204" pitchFamily="34" charset="0"/>
              <a:buChar char="►"/>
            </a:pPr>
            <a:r>
              <a:rPr lang="en-US" sz="1740" dirty="0"/>
              <a:t>Employers need to look at:</a:t>
            </a:r>
          </a:p>
          <a:p>
            <a:pPr marL="742950" lvl="1" indent="-285750">
              <a:buClr>
                <a:srgbClr val="C00000"/>
              </a:buClr>
              <a:buSzPct val="68000"/>
              <a:buFont typeface="Arial" panose="020B0604020202020204" pitchFamily="34" charset="0"/>
              <a:buChar char="►"/>
            </a:pPr>
            <a:r>
              <a:rPr lang="en-US" sz="1740" dirty="0"/>
              <a:t>the whole workstation including equipment, furniture, </a:t>
            </a:r>
            <a:r>
              <a:rPr lang="en-US" sz="1740" dirty="0" smtClean="0"/>
              <a:t/>
            </a:r>
            <a:br>
              <a:rPr lang="en-US" sz="1740" dirty="0" smtClean="0"/>
            </a:br>
            <a:r>
              <a:rPr lang="en-US" sz="1740" dirty="0" smtClean="0"/>
              <a:t>and </a:t>
            </a:r>
            <a:r>
              <a:rPr lang="en-US" sz="1740" dirty="0"/>
              <a:t>the work environment</a:t>
            </a:r>
          </a:p>
          <a:p>
            <a:pPr marL="742950" lvl="1" indent="-285750">
              <a:buClr>
                <a:srgbClr val="C00000"/>
              </a:buClr>
              <a:buSzPct val="68000"/>
              <a:buFont typeface="Arial" panose="020B0604020202020204" pitchFamily="34" charset="0"/>
              <a:buChar char="►"/>
            </a:pPr>
            <a:r>
              <a:rPr lang="en-US" sz="1740" dirty="0"/>
              <a:t>the job being done</a:t>
            </a:r>
          </a:p>
          <a:p>
            <a:pPr marL="742950" lvl="1" indent="-285750">
              <a:buClr>
                <a:srgbClr val="C00000"/>
              </a:buClr>
              <a:buSzPct val="68000"/>
              <a:buFont typeface="Arial" panose="020B0604020202020204" pitchFamily="34" charset="0"/>
              <a:buChar char="►"/>
            </a:pPr>
            <a:r>
              <a:rPr lang="en-US" sz="1740" dirty="0"/>
              <a:t>any special needs of individual staff</a:t>
            </a:r>
          </a:p>
          <a:p>
            <a:pPr marL="285750" indent="-285750">
              <a:buClr>
                <a:srgbClr val="C00000"/>
              </a:buClr>
              <a:buSzPct val="68000"/>
              <a:buFont typeface="Arial" panose="020B0604020202020204" pitchFamily="34" charset="0"/>
              <a:buChar char="►"/>
            </a:pPr>
            <a:r>
              <a:rPr lang="en-US" sz="1740" dirty="0"/>
              <a:t>They have to assess the risks and do as much </a:t>
            </a:r>
            <a:br>
              <a:rPr lang="en-US" sz="1740" dirty="0"/>
            </a:br>
            <a:r>
              <a:rPr lang="en-US" sz="1740" dirty="0"/>
              <a:t>as they can to reduce them</a:t>
            </a:r>
            <a:r>
              <a:rPr lang="en-US" sz="1740" dirty="0" smtClean="0"/>
              <a:t>.</a:t>
            </a:r>
            <a:endParaRPr lang="en-US" sz="1740" dirty="0"/>
          </a:p>
        </p:txBody>
      </p:sp>
      <p:pic>
        <p:nvPicPr>
          <p:cNvPr id="6" name="Picture 54" descr="wheelchairlady"/>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44209" y="4391724"/>
            <a:ext cx="2448272" cy="2265563"/>
          </a:xfrm>
          <a:prstGeom prst="rect">
            <a:avLst/>
          </a:prstGeom>
          <a:noFill/>
        </p:spPr>
      </p:pic>
    </p:spTree>
    <p:extLst>
      <p:ext uri="{BB962C8B-B14F-4D97-AF65-F5344CB8AC3E}">
        <p14:creationId xmlns:p14="http://schemas.microsoft.com/office/powerpoint/2010/main" val="44472072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9512" y="1052736"/>
            <a:ext cx="8712968" cy="5589588"/>
          </a:xfrm>
        </p:spPr>
        <p:txBody>
          <a:bodyPr>
            <a:noAutofit/>
          </a:bodyPr>
          <a:lstStyle/>
          <a:p>
            <a:pPr marL="285750" indent="-285750">
              <a:spcAft>
                <a:spcPts val="0"/>
              </a:spcAft>
              <a:buClr>
                <a:srgbClr val="C00000"/>
              </a:buClr>
              <a:buFont typeface="Arial" panose="020B0604020202020204" pitchFamily="34" charset="0"/>
              <a:buChar char="►"/>
            </a:pPr>
            <a:r>
              <a:rPr lang="en-IE" sz="1600" dirty="0" smtClean="0"/>
              <a:t>For P2.1 you need to </a:t>
            </a:r>
            <a:endParaRPr lang="en-GB" sz="1600" dirty="0" smtClean="0"/>
          </a:p>
          <a:p>
            <a:pPr marL="285750" indent="-285750">
              <a:spcAft>
                <a:spcPts val="0"/>
              </a:spcAft>
              <a:buClr>
                <a:srgbClr val="C00000"/>
              </a:buClr>
              <a:buFont typeface="Arial" panose="020B0604020202020204" pitchFamily="34" charset="0"/>
              <a:buChar char="►"/>
            </a:pPr>
            <a:r>
              <a:rPr lang="en-GB" sz="1600" dirty="0" smtClean="0"/>
              <a:t>refer </a:t>
            </a:r>
            <a:r>
              <a:rPr lang="en-GB" sz="1600" dirty="0"/>
              <a:t>to manufacturer’s guidance </a:t>
            </a:r>
          </a:p>
          <a:p>
            <a:pPr marL="285750" indent="-285750">
              <a:spcAft>
                <a:spcPts val="0"/>
              </a:spcAft>
              <a:buClr>
                <a:srgbClr val="C00000"/>
              </a:buClr>
              <a:buFont typeface="Arial" panose="020B0604020202020204" pitchFamily="34" charset="0"/>
              <a:buChar char="►"/>
            </a:pPr>
            <a:r>
              <a:rPr lang="en-US" sz="1600" dirty="0"/>
              <a:t>only use equipment that has a current Portable Appliance Testing (PAT) certificate </a:t>
            </a:r>
          </a:p>
          <a:p>
            <a:pPr marL="285750" indent="-285750">
              <a:spcAft>
                <a:spcPts val="0"/>
              </a:spcAft>
              <a:buClr>
                <a:srgbClr val="C00000"/>
              </a:buClr>
              <a:buFont typeface="Arial" panose="020B0604020202020204" pitchFamily="34" charset="0"/>
              <a:buChar char="►"/>
            </a:pPr>
            <a:r>
              <a:rPr lang="en-US" sz="1600" dirty="0"/>
              <a:t>correct manual handling of office equipment in order to prevent personal injuries </a:t>
            </a:r>
          </a:p>
          <a:p>
            <a:pPr marL="285750" indent="-285750">
              <a:spcAft>
                <a:spcPts val="0"/>
              </a:spcAft>
              <a:buClr>
                <a:srgbClr val="C00000"/>
              </a:buClr>
              <a:buFont typeface="Arial" panose="020B0604020202020204" pitchFamily="34" charset="0"/>
              <a:buChar char="►"/>
            </a:pPr>
            <a:r>
              <a:rPr lang="en-US" sz="1600" dirty="0"/>
              <a:t>report hazards relating to office equipment </a:t>
            </a:r>
            <a:endParaRPr lang="en-US" sz="1600" dirty="0" smtClean="0"/>
          </a:p>
          <a:p>
            <a:pPr marL="285750" indent="-285750">
              <a:spcAft>
                <a:spcPts val="0"/>
              </a:spcAft>
              <a:buClr>
                <a:srgbClr val="C00000"/>
              </a:buClr>
              <a:buFont typeface="Arial" panose="020B0604020202020204" pitchFamily="34" charset="0"/>
              <a:buChar char="►"/>
            </a:pPr>
            <a:r>
              <a:rPr lang="en-GB" sz="1600" dirty="0" smtClean="0">
                <a:latin typeface="Arial" charset="0"/>
                <a:cs typeface="+mn-cs"/>
              </a:rPr>
              <a:t>For </a:t>
            </a:r>
            <a:r>
              <a:rPr lang="en-GB" sz="1600" dirty="0">
                <a:latin typeface="Arial" charset="0"/>
                <a:cs typeface="+mn-cs"/>
              </a:rPr>
              <a:t>instance, when it comes to using ICT equipment safely is important for your health. All businesses, no matter their size or type, have a legal responsibility to reduce the risk of workplace dangers and provide safe and healthy conditions for employees to work in, for customers to enter the premises and for suppliers to deliver goods or any other business practice </a:t>
            </a:r>
            <a:r>
              <a:rPr lang="en-GB" sz="1600" dirty="0" smtClean="0">
                <a:latin typeface="Arial" charset="0"/>
                <a:cs typeface="+mn-cs"/>
              </a:rPr>
              <a:t>that </a:t>
            </a:r>
            <a:r>
              <a:rPr lang="en-GB" sz="1600" dirty="0">
                <a:latin typeface="Arial" charset="0"/>
                <a:cs typeface="+mn-cs"/>
              </a:rPr>
              <a:t>could be affected </a:t>
            </a:r>
            <a:r>
              <a:rPr lang="en-GB" sz="1600" dirty="0" smtClean="0">
                <a:latin typeface="Arial" charset="0"/>
                <a:cs typeface="+mn-cs"/>
              </a:rPr>
              <a:t>by </a:t>
            </a:r>
            <a:r>
              <a:rPr lang="en-GB" sz="1600" dirty="0">
                <a:latin typeface="Arial" charset="0"/>
                <a:cs typeface="+mn-cs"/>
              </a:rPr>
              <a:t>the activities of the business </a:t>
            </a:r>
          </a:p>
          <a:p>
            <a:pPr marL="0" indent="0">
              <a:buNone/>
            </a:pPr>
            <a:r>
              <a:rPr lang="en-GB" sz="1600" b="1" dirty="0" smtClean="0">
                <a:solidFill>
                  <a:srgbClr val="FF0000"/>
                </a:solidFill>
                <a:latin typeface="Arial" charset="0"/>
                <a:cs typeface="+mn-cs"/>
              </a:rPr>
              <a:t>P2.1 </a:t>
            </a:r>
            <a:r>
              <a:rPr lang="en-GB" sz="1600" b="1" dirty="0">
                <a:solidFill>
                  <a:srgbClr val="FF0000"/>
                </a:solidFill>
                <a:latin typeface="Arial" charset="0"/>
                <a:cs typeface="+mn-cs"/>
              </a:rPr>
              <a:t>- Task 03 - </a:t>
            </a:r>
            <a:r>
              <a:rPr lang="en-GB" sz="1600" dirty="0">
                <a:solidFill>
                  <a:srgbClr val="FF0000"/>
                </a:solidFill>
                <a:latin typeface="Arial" charset="0"/>
                <a:cs typeface="+mn-cs"/>
              </a:rPr>
              <a:t>Produce a report describing the problems, dangers and </a:t>
            </a:r>
            <a:r>
              <a:rPr lang="en-GB" sz="1600" dirty="0" smtClean="0">
                <a:solidFill>
                  <a:srgbClr val="FF0000"/>
                </a:solidFill>
                <a:latin typeface="Arial" charset="0"/>
                <a:cs typeface="+mn-cs"/>
              </a:rPr>
              <a:t/>
            </a:r>
            <a:br>
              <a:rPr lang="en-GB" sz="1600" dirty="0" smtClean="0">
                <a:solidFill>
                  <a:srgbClr val="FF0000"/>
                </a:solidFill>
                <a:latin typeface="Arial" charset="0"/>
                <a:cs typeface="+mn-cs"/>
              </a:rPr>
            </a:br>
            <a:r>
              <a:rPr lang="en-GB" sz="1600" dirty="0" smtClean="0">
                <a:solidFill>
                  <a:srgbClr val="FF0000"/>
                </a:solidFill>
                <a:latin typeface="Arial" charset="0"/>
                <a:cs typeface="+mn-cs"/>
              </a:rPr>
              <a:t>preventative measures </a:t>
            </a:r>
            <a:r>
              <a:rPr lang="en-GB" sz="1600" dirty="0">
                <a:solidFill>
                  <a:srgbClr val="FF0000"/>
                </a:solidFill>
                <a:latin typeface="Arial" charset="0"/>
                <a:cs typeface="+mn-cs"/>
              </a:rPr>
              <a:t>employees/ employers need to take to prevent injury or </a:t>
            </a:r>
            <a:r>
              <a:rPr lang="en-GB" sz="1600" dirty="0" smtClean="0">
                <a:solidFill>
                  <a:srgbClr val="FF0000"/>
                </a:solidFill>
                <a:latin typeface="Arial" charset="0"/>
                <a:cs typeface="+mn-cs"/>
              </a:rPr>
              <a:t/>
            </a:r>
            <a:br>
              <a:rPr lang="en-GB" sz="1600" dirty="0" smtClean="0">
                <a:solidFill>
                  <a:srgbClr val="FF0000"/>
                </a:solidFill>
                <a:latin typeface="Arial" charset="0"/>
                <a:cs typeface="+mn-cs"/>
              </a:rPr>
            </a:br>
            <a:r>
              <a:rPr lang="en-GB" sz="1600" dirty="0" smtClean="0">
                <a:solidFill>
                  <a:srgbClr val="FF0000"/>
                </a:solidFill>
                <a:latin typeface="Arial" charset="0"/>
                <a:cs typeface="+mn-cs"/>
              </a:rPr>
              <a:t>injuring others.</a:t>
            </a:r>
            <a:endParaRPr lang="en-GB" sz="1600" dirty="0">
              <a:solidFill>
                <a:srgbClr val="FF0000"/>
              </a:solidFill>
              <a:latin typeface="Arial" charset="0"/>
              <a:cs typeface="+mn-cs"/>
            </a:endParaRPr>
          </a:p>
          <a:p>
            <a:pPr marL="0" indent="0">
              <a:buNone/>
            </a:pPr>
            <a:endParaRPr lang="en-GB" sz="1600" dirty="0" smtClean="0"/>
          </a:p>
        </p:txBody>
      </p:sp>
      <p:graphicFrame>
        <p:nvGraphicFramePr>
          <p:cNvPr id="23" name="Table 22"/>
          <p:cNvGraphicFramePr>
            <a:graphicFrameLocks noGrp="1"/>
          </p:cNvGraphicFramePr>
          <p:nvPr>
            <p:extLst>
              <p:ext uri="{D42A27DB-BD31-4B8C-83A1-F6EECF244321}">
                <p14:modId xmlns:p14="http://schemas.microsoft.com/office/powerpoint/2010/main" val="2232414822"/>
              </p:ext>
            </p:extLst>
          </p:nvPr>
        </p:nvGraphicFramePr>
        <p:xfrm>
          <a:off x="251520" y="4437112"/>
          <a:ext cx="8640960" cy="2195386"/>
        </p:xfrm>
        <a:graphic>
          <a:graphicData uri="http://schemas.openxmlformats.org/drawingml/2006/table">
            <a:tbl>
              <a:tblPr firstRow="1" bandRow="1">
                <a:tableStyleId>{5C22544A-7EE6-4342-B048-85BDC9FD1C3A}</a:tableStyleId>
              </a:tblPr>
              <a:tblGrid>
                <a:gridCol w="1296144"/>
                <a:gridCol w="3959697"/>
                <a:gridCol w="3385119"/>
              </a:tblGrid>
              <a:tr h="182709">
                <a:tc>
                  <a:txBody>
                    <a:bodyPr/>
                    <a:lstStyle/>
                    <a:p>
                      <a:pPr algn="ctr"/>
                      <a:r>
                        <a:rPr lang="en-GB" sz="1600" dirty="0" smtClean="0">
                          <a:solidFill>
                            <a:schemeClr val="tx1"/>
                          </a:solidFill>
                          <a:latin typeface="Calibri" pitchFamily="34" charset="0"/>
                          <a:cs typeface="Calibri" pitchFamily="34" charset="0"/>
                        </a:rPr>
                        <a:t>The Law</a:t>
                      </a:r>
                      <a:endParaRPr lang="en-GB" sz="1600"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algn="ctr"/>
                      <a:r>
                        <a:rPr lang="en-GB" sz="1600" dirty="0" smtClean="0">
                          <a:solidFill>
                            <a:schemeClr val="tx1"/>
                          </a:solidFill>
                          <a:latin typeface="Calibri" pitchFamily="34" charset="0"/>
                          <a:cs typeface="Calibri" pitchFamily="34" charset="0"/>
                        </a:rPr>
                        <a:t>Dangers</a:t>
                      </a:r>
                      <a:endParaRPr lang="en-GB" sz="1600"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algn="ctr"/>
                      <a:r>
                        <a:rPr lang="en-GB" sz="1600" dirty="0" smtClean="0">
                          <a:solidFill>
                            <a:schemeClr val="tx1"/>
                          </a:solidFill>
                          <a:latin typeface="Calibri" pitchFamily="34" charset="0"/>
                          <a:cs typeface="Calibri" pitchFamily="34" charset="0"/>
                        </a:rPr>
                        <a:t>Preventions</a:t>
                      </a:r>
                      <a:endParaRPr lang="en-GB" sz="1600" dirty="0">
                        <a:solidFill>
                          <a:schemeClr val="tx1"/>
                        </a:solidFill>
                        <a:latin typeface="Calibri" pitchFamily="34" charset="0"/>
                        <a:cs typeface="Calibri" pitchFamily="34" charset="0"/>
                      </a:endParaRPr>
                    </a:p>
                  </a:txBody>
                  <a:tcPr>
                    <a:solidFill>
                      <a:schemeClr val="tx2">
                        <a:lumMod val="20000"/>
                        <a:lumOff val="80000"/>
                      </a:schemeClr>
                    </a:solidFill>
                  </a:tcPr>
                </a:tc>
              </a:tr>
              <a:tr h="1608936">
                <a:tc>
                  <a:txBody>
                    <a:bodyPr/>
                    <a:lstStyle/>
                    <a:p>
                      <a:r>
                        <a:rPr lang="en-GB" sz="1400" dirty="0" smtClean="0">
                          <a:latin typeface="Arial" panose="020B0604020202020204" pitchFamily="34" charset="0"/>
                          <a:cs typeface="Arial" panose="020B0604020202020204" pitchFamily="34" charset="0"/>
                        </a:rPr>
                        <a:t>Health and Safety at Work Act (1974)</a:t>
                      </a:r>
                      <a:endParaRPr lang="en-GB" sz="1400" dirty="0">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273050" lvl="2" indent="-273050">
                        <a:lnSpc>
                          <a:spcPct val="120000"/>
                        </a:lnSpc>
                        <a:buFont typeface="Wingdings" pitchFamily="2" charset="2"/>
                        <a:buChar char="ü"/>
                      </a:pPr>
                      <a:r>
                        <a:rPr lang="en-GB" sz="1400" b="1" dirty="0" smtClean="0">
                          <a:latin typeface="Arial" panose="020B0604020202020204" pitchFamily="34" charset="0"/>
                          <a:cs typeface="Arial" panose="020B0604020202020204" pitchFamily="34" charset="0"/>
                        </a:rPr>
                        <a:t>RSI</a:t>
                      </a:r>
                      <a:r>
                        <a:rPr lang="en-GB" sz="1400" dirty="0" smtClean="0">
                          <a:latin typeface="Arial" panose="020B0604020202020204" pitchFamily="34" charset="0"/>
                          <a:cs typeface="Arial" panose="020B0604020202020204" pitchFamily="34" charset="0"/>
                        </a:rPr>
                        <a:t> (Repetitive strain injury - performing the same task repeatedly)</a:t>
                      </a:r>
                    </a:p>
                    <a:p>
                      <a:pPr marL="273050" lvl="2" indent="-273050">
                        <a:lnSpc>
                          <a:spcPct val="120000"/>
                        </a:lnSpc>
                        <a:buFont typeface="Wingdings" pitchFamily="2" charset="2"/>
                        <a:buChar char="ü"/>
                      </a:pPr>
                      <a:r>
                        <a:rPr lang="en-GB" sz="1400" b="1" dirty="0" smtClean="0">
                          <a:latin typeface="Arial" panose="020B0604020202020204" pitchFamily="34" charset="0"/>
                          <a:cs typeface="Arial" panose="020B0604020202020204" pitchFamily="34" charset="0"/>
                        </a:rPr>
                        <a:t>Stress</a:t>
                      </a:r>
                      <a:r>
                        <a:rPr lang="en-GB" sz="1400" dirty="0" smtClean="0">
                          <a:latin typeface="Arial" panose="020B0604020202020204" pitchFamily="34" charset="0"/>
                          <a:cs typeface="Arial" panose="020B0604020202020204" pitchFamily="34" charset="0"/>
                        </a:rPr>
                        <a:t> (operating computers, inability to get the computer to perform desired function)</a:t>
                      </a:r>
                    </a:p>
                    <a:p>
                      <a:pPr marL="273050" lvl="2" indent="-273050">
                        <a:lnSpc>
                          <a:spcPct val="120000"/>
                        </a:lnSpc>
                        <a:buFont typeface="Wingdings" pitchFamily="2" charset="2"/>
                        <a:buChar char="ü"/>
                      </a:pPr>
                      <a:r>
                        <a:rPr lang="en-GB" sz="1400" b="1" dirty="0" smtClean="0">
                          <a:latin typeface="Arial" panose="020B0604020202020204" pitchFamily="34" charset="0"/>
                          <a:cs typeface="Arial" panose="020B0604020202020204" pitchFamily="34" charset="0"/>
                        </a:rPr>
                        <a:t>Working Environment </a:t>
                      </a:r>
                      <a:r>
                        <a:rPr lang="en-GB" sz="1400" dirty="0" smtClean="0">
                          <a:latin typeface="Arial" panose="020B0604020202020204" pitchFamily="34" charset="0"/>
                          <a:cs typeface="Arial" panose="020B0604020202020204" pitchFamily="34" charset="0"/>
                        </a:rPr>
                        <a:t>(ergonomics, lighting, clutter, layout of equipment, wires, food and drink…)</a:t>
                      </a:r>
                      <a:endParaRPr lang="en-GB" sz="1400" dirty="0">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273050" lvl="2" indent="-273050">
                        <a:lnSpc>
                          <a:spcPct val="120000"/>
                        </a:lnSpc>
                        <a:buFont typeface="Wingdings" pitchFamily="2" charset="2"/>
                        <a:buChar char="ü"/>
                      </a:pPr>
                      <a:r>
                        <a:rPr lang="en-GB" sz="1400" b="1" dirty="0" smtClean="0">
                          <a:latin typeface="Arial" panose="020B0604020202020204" pitchFamily="34" charset="0"/>
                          <a:cs typeface="Arial" panose="020B0604020202020204" pitchFamily="34" charset="0"/>
                        </a:rPr>
                        <a:t>Physical prevention </a:t>
                      </a:r>
                      <a:r>
                        <a:rPr lang="en-GB" sz="1400" dirty="0" smtClean="0">
                          <a:latin typeface="Arial" panose="020B0604020202020204" pitchFamily="34" charset="0"/>
                          <a:cs typeface="Arial" panose="020B0604020202020204" pitchFamily="34" charset="0"/>
                        </a:rPr>
                        <a:t>- breaks, stretches, ergonomic work environment, appropriate equipment - wrist wrests, back support, optimal height for seating and viewing screen</a:t>
                      </a:r>
                    </a:p>
                    <a:p>
                      <a:pPr marL="273050" lvl="2" indent="-273050">
                        <a:lnSpc>
                          <a:spcPct val="120000"/>
                        </a:lnSpc>
                        <a:buFont typeface="Wingdings" pitchFamily="2" charset="2"/>
                        <a:buChar char="ü"/>
                      </a:pPr>
                      <a:r>
                        <a:rPr lang="en-GB" sz="1400" b="1" dirty="0" smtClean="0">
                          <a:latin typeface="Arial" panose="020B0604020202020204" pitchFamily="34" charset="0"/>
                          <a:cs typeface="Arial" panose="020B0604020202020204" pitchFamily="34" charset="0"/>
                        </a:rPr>
                        <a:t>Technical prevention </a:t>
                      </a:r>
                      <a:r>
                        <a:rPr lang="en-GB" sz="1400" dirty="0" smtClean="0">
                          <a:latin typeface="Arial" panose="020B0604020202020204" pitchFamily="34" charset="0"/>
                          <a:cs typeface="Arial" panose="020B0604020202020204" pitchFamily="34" charset="0"/>
                        </a:rPr>
                        <a:t>- Shortcuts, help, colour</a:t>
                      </a:r>
                    </a:p>
                  </a:txBody>
                  <a:tcPr>
                    <a:solidFill>
                      <a:schemeClr val="tx2">
                        <a:lumMod val="20000"/>
                        <a:lumOff val="80000"/>
                      </a:schemeClr>
                    </a:solidFill>
                  </a:tcPr>
                </a:tc>
              </a:tr>
            </a:tbl>
          </a:graphicData>
        </a:graphic>
      </p:graphicFrame>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0352" y="3212976"/>
            <a:ext cx="1152128" cy="1152128"/>
          </a:xfrm>
          <a:prstGeom prst="rect">
            <a:avLst/>
          </a:prstGeom>
          <a:noFill/>
          <a:ln w="9525">
            <a:noFill/>
            <a:miter lim="800000"/>
            <a:headEnd/>
            <a:tailEnd/>
          </a:ln>
        </p:spPr>
      </p:pic>
      <p:sp>
        <p:nvSpPr>
          <p:cNvPr id="7" name="Title 1"/>
          <p:cNvSpPr>
            <a:spLocks noGrp="1"/>
          </p:cNvSpPr>
          <p:nvPr>
            <p:ph type="title"/>
          </p:nvPr>
        </p:nvSpPr>
        <p:spPr>
          <a:xfrm>
            <a:off x="35496" y="0"/>
            <a:ext cx="7704856" cy="620688"/>
          </a:xfrm>
        </p:spPr>
        <p:txBody>
          <a:bodyPr>
            <a:noAutofit/>
          </a:bodyPr>
          <a:lstStyle/>
          <a:p>
            <a:r>
              <a:rPr lang="en-GB" sz="3600" dirty="0" smtClean="0"/>
              <a:t>P2.1 – Health &amp; Safety Requirements</a:t>
            </a:r>
            <a:endParaRPr lang="en-GB" sz="3600" b="1" dirty="0" smtClean="0"/>
          </a:p>
        </p:txBody>
      </p:sp>
    </p:spTree>
    <p:extLst>
      <p:ext uri="{BB962C8B-B14F-4D97-AF65-F5344CB8AC3E}">
        <p14:creationId xmlns:p14="http://schemas.microsoft.com/office/powerpoint/2010/main" val="112460457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dcmityp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75284</TotalTime>
  <Words>2968</Words>
  <Application>Microsoft Office PowerPoint</Application>
  <PresentationFormat>On-screen Show (4:3)</PresentationFormat>
  <Paragraphs>189</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Lucida Sans Unicode</vt:lpstr>
      <vt:lpstr>Verdana</vt:lpstr>
      <vt:lpstr>Wingdings</vt:lpstr>
      <vt:lpstr>Wingdings 2</vt:lpstr>
      <vt:lpstr>Wingdings 3</vt:lpstr>
      <vt:lpstr>Enderoth</vt:lpstr>
      <vt:lpstr>PowerPoint Presentation</vt:lpstr>
      <vt:lpstr>Assessment Criteria</vt:lpstr>
      <vt:lpstr>Unit Aim</vt:lpstr>
      <vt:lpstr>PowerPoint Presentation</vt:lpstr>
      <vt:lpstr>Learning Outcomes</vt:lpstr>
      <vt:lpstr>P1.1 – Maintaining Office Equipment</vt:lpstr>
      <vt:lpstr>P1.1 – Maintaining Office Equipment</vt:lpstr>
      <vt:lpstr>P2.1 – Health &amp; Safety Requirements</vt:lpstr>
      <vt:lpstr>P2.1 – Health &amp; Safety Requirements</vt:lpstr>
      <vt:lpstr>P2.2 – Health &amp; Safety Requirements</vt:lpstr>
      <vt:lpstr>P2.2 – Health &amp; Safety Requirements</vt:lpstr>
      <vt:lpstr>P2.2 – Health &amp; Safety Requirements</vt:lpstr>
      <vt:lpstr>P2.3 – Health &amp; Safety Demonstration</vt:lpstr>
      <vt:lpstr>P3.1 – Hazard Report</vt:lpstr>
      <vt:lpstr>D1.1 – Waste Reduction</vt:lpstr>
      <vt:lpstr>LO1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2070</cp:revision>
  <cp:lastPrinted>2014-01-22T18:25:48Z</cp:lastPrinted>
  <dcterms:created xsi:type="dcterms:W3CDTF">2008-03-12T11:01:44Z</dcterms:created>
  <dcterms:modified xsi:type="dcterms:W3CDTF">2018-07-24T08:19:51Z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